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2D1D83-284C-44DD-9EFD-ECE38BA4CE5A}" type="doc">
      <dgm:prSet loTypeId="urn:microsoft.com/office/officeart/2005/8/layout/hProcess10" loCatId="process" qsTypeId="urn:microsoft.com/office/officeart/2005/8/quickstyle/simple3" qsCatId="simple" csTypeId="urn:microsoft.com/office/officeart/2005/8/colors/colorful4" csCatId="colorful" phldr="1"/>
      <dgm:spPr/>
    </dgm:pt>
    <dgm:pt modelId="{F4FF6E25-E4BF-4A3A-A478-8ED374956B92}">
      <dgm:prSet phldrT="[Text]" custT="1"/>
      <dgm:spPr/>
      <dgm:t>
        <a:bodyPr/>
        <a:lstStyle/>
        <a:p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1. </a:t>
          </a:r>
          <a:r>
            <a:rPr lang="en-US" sz="2000" b="1" dirty="0" err="1">
              <a:effectLst/>
              <a:latin typeface="Calibri" pitchFamily="34" charset="0"/>
              <a:cs typeface="Calibri" pitchFamily="34" charset="0"/>
            </a:rPr>
            <a:t>Himpunan</a:t>
          </a:r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000" b="1" dirty="0">
              <a:effectLst/>
              <a:latin typeface="Calibri" pitchFamily="34" charset="0"/>
              <a:cs typeface="Calibri" pitchFamily="34" charset="0"/>
            </a:rPr>
            <a:t>Data</a:t>
          </a:r>
          <a:r>
            <a:rPr lang="en-US" sz="1800" b="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800" b="0" dirty="0">
              <a:effectLst/>
              <a:latin typeface="Calibri" pitchFamily="34" charset="0"/>
              <a:cs typeface="Calibri" pitchFamily="34" charset="0"/>
            </a:rPr>
          </a:br>
          <a:endParaRPr lang="en-US" sz="1800" b="0" dirty="0">
            <a:effectLst/>
            <a:latin typeface="Calibri" pitchFamily="34" charset="0"/>
            <a:cs typeface="Calibri" pitchFamily="34" charset="0"/>
          </a:endParaRPr>
        </a:p>
        <a:p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Pahami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dan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Persiapkan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Data)</a:t>
          </a:r>
          <a:endParaRPr lang="id-ID" sz="1400" b="0" dirty="0">
            <a:effectLst/>
            <a:latin typeface="Calibri" pitchFamily="34" charset="0"/>
            <a:cs typeface="Calibri" pitchFamily="34" charset="0"/>
          </a:endParaRPr>
        </a:p>
      </dgm:t>
    </dgm:pt>
    <dgm:pt modelId="{C41F9537-146E-4A1F-932B-484CA3A32178}" type="parTrans" cxnId="{1844CBFB-67DC-40AC-AE23-7DD7D62D1459}">
      <dgm:prSet/>
      <dgm:spPr/>
      <dgm:t>
        <a:bodyPr/>
        <a:lstStyle/>
        <a:p>
          <a:endParaRPr lang="id-ID"/>
        </a:p>
      </dgm:t>
    </dgm:pt>
    <dgm:pt modelId="{251A6CF7-F073-48F8-9907-2F09B280EB84}" type="sibTrans" cxnId="{1844CBFB-67DC-40AC-AE23-7DD7D62D1459}">
      <dgm:prSet/>
      <dgm:spPr/>
      <dgm:t>
        <a:bodyPr/>
        <a:lstStyle/>
        <a:p>
          <a:endParaRPr lang="id-ID"/>
        </a:p>
      </dgm:t>
    </dgm:pt>
    <dgm:pt modelId="{E5BB5C2A-1AC5-4AE9-BA4D-5FDCEA88FC79}">
      <dgm:prSet phldrT="[Text]" custT="1"/>
      <dgm:spPr/>
      <dgm:t>
        <a:bodyPr/>
        <a:lstStyle/>
        <a:p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2. </a:t>
          </a:r>
          <a:r>
            <a:rPr lang="id-ID" sz="2000" b="1" dirty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 Data Mining</a:t>
          </a:r>
          <a:r>
            <a:rPr lang="id-ID" sz="2400" b="1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1" dirty="0">
              <a:effectLst/>
              <a:latin typeface="Calibri" pitchFamily="34" charset="0"/>
              <a:cs typeface="Calibri" pitchFamily="34" charset="0"/>
            </a:rPr>
          </a:br>
          <a:r>
            <a:rPr lang="en-US" sz="2400" b="1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1" dirty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Pilih</a:t>
          </a:r>
          <a:r>
            <a:rPr lang="en-US" sz="1400" b="1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400" b="0" dirty="0">
              <a:effectLst/>
              <a:latin typeface="Calibri" pitchFamily="34" charset="0"/>
              <a:cs typeface="Calibri" pitchFamily="34" charset="0"/>
            </a:rPr>
          </a:b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Sesuai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Karakter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Data</a:t>
          </a:r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)</a:t>
          </a:r>
        </a:p>
      </dgm:t>
    </dgm:pt>
    <dgm:pt modelId="{48673825-1B99-4B1B-9235-721AD2783D98}" type="parTrans" cxnId="{54DA05A4-4EDB-409F-BACD-D4D1CF6DF717}">
      <dgm:prSet/>
      <dgm:spPr/>
      <dgm:t>
        <a:bodyPr/>
        <a:lstStyle/>
        <a:p>
          <a:endParaRPr lang="id-ID"/>
        </a:p>
      </dgm:t>
    </dgm:pt>
    <dgm:pt modelId="{6140B04B-B64C-4385-A943-620D62003DBA}" type="sibTrans" cxnId="{54DA05A4-4EDB-409F-BACD-D4D1CF6DF717}">
      <dgm:prSet/>
      <dgm:spPr/>
      <dgm:t>
        <a:bodyPr/>
        <a:lstStyle/>
        <a:p>
          <a:endParaRPr lang="id-ID"/>
        </a:p>
      </dgm:t>
    </dgm:pt>
    <dgm:pt modelId="{DEBA2456-0114-419B-8831-1598B85B7E6C}">
      <dgm:prSet phldrT="[Text]" custT="1"/>
      <dgm:spPr/>
      <dgm:t>
        <a:bodyPr/>
        <a:lstStyle/>
        <a:p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3. </a:t>
          </a:r>
          <a:r>
            <a:rPr lang="en-US" sz="2000" b="1" dirty="0" err="1">
              <a:effectLst/>
              <a:latin typeface="Calibri" pitchFamily="34" charset="0"/>
              <a:cs typeface="Calibri" pitchFamily="34" charset="0"/>
            </a:rPr>
            <a:t>Pengetahuan</a:t>
          </a:r>
          <a:r>
            <a:rPr lang="id-ID" sz="2400" b="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dirty="0">
              <a:effectLst/>
              <a:latin typeface="Calibri" pitchFamily="34" charset="0"/>
              <a:cs typeface="Calibri" pitchFamily="34" charset="0"/>
            </a:rPr>
          </a:br>
          <a:endParaRPr lang="en-US" sz="2800" b="0" dirty="0">
            <a:effectLst/>
            <a:latin typeface="Calibri" pitchFamily="34" charset="0"/>
            <a:cs typeface="Calibri" pitchFamily="34" charset="0"/>
          </a:endParaRPr>
        </a:p>
        <a:p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Pahami</a:t>
          </a:r>
          <a:r>
            <a:rPr lang="en-US" sz="1400" b="1" dirty="0">
              <a:effectLst/>
              <a:latin typeface="Calibri" pitchFamily="34" charset="0"/>
              <a:cs typeface="Calibri" pitchFamily="34" charset="0"/>
            </a:rPr>
            <a:t> Model 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dan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Pengetahuan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yg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Sesuai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)</a:t>
          </a:r>
        </a:p>
      </dgm:t>
    </dgm:pt>
    <dgm:pt modelId="{15238DB3-2C28-4DC6-B643-D5BC9D4A08DF}" type="parTrans" cxnId="{BA0037B4-797A-4449-8185-FBA661D5AF8E}">
      <dgm:prSet/>
      <dgm:spPr/>
      <dgm:t>
        <a:bodyPr/>
        <a:lstStyle/>
        <a:p>
          <a:endParaRPr lang="id-ID"/>
        </a:p>
      </dgm:t>
    </dgm:pt>
    <dgm:pt modelId="{9ED6EE63-48B4-4AF5-B486-ADEDDE75D3DE}" type="sibTrans" cxnId="{BA0037B4-797A-4449-8185-FBA661D5AF8E}">
      <dgm:prSet/>
      <dgm:spPr/>
      <dgm:t>
        <a:bodyPr/>
        <a:lstStyle/>
        <a:p>
          <a:endParaRPr lang="id-ID"/>
        </a:p>
      </dgm:t>
    </dgm:pt>
    <dgm:pt modelId="{8FFC3E55-B4E6-457A-9E45-5303238A0D67}">
      <dgm:prSet phldrT="[Text]" custT="1"/>
      <dgm:spPr/>
      <dgm:t>
        <a:bodyPr/>
        <a:lstStyle/>
        <a:p>
          <a:r>
            <a:rPr lang="en-US" sz="2000" b="1" dirty="0">
              <a:effectLst/>
              <a:latin typeface="Calibri" pitchFamily="34" charset="0"/>
              <a:cs typeface="Calibri" pitchFamily="34" charset="0"/>
            </a:rPr>
            <a:t>4. </a:t>
          </a:r>
          <a:r>
            <a:rPr lang="id-ID" sz="2000" b="1" dirty="0" err="1">
              <a:effectLst/>
              <a:latin typeface="Calibri" pitchFamily="34" charset="0"/>
              <a:cs typeface="Calibri" pitchFamily="34" charset="0"/>
            </a:rPr>
            <a:t>Evaluation</a:t>
          </a:r>
          <a:r>
            <a:rPr lang="id-ID" sz="20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400" b="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dirty="0">
              <a:effectLst/>
              <a:latin typeface="Calibri" pitchFamily="34" charset="0"/>
              <a:cs typeface="Calibri" pitchFamily="34" charset="0"/>
            </a:rPr>
          </a:br>
          <a:endParaRPr lang="en-US" sz="1600" b="0" dirty="0">
            <a:effectLst/>
            <a:latin typeface="Calibri" pitchFamily="34" charset="0"/>
            <a:cs typeface="Calibri" pitchFamily="34" charset="0"/>
          </a:endParaRPr>
        </a:p>
        <a:p>
          <a:r>
            <a:rPr lang="en-US" sz="2400" b="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0" dirty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Analisis</a:t>
          </a:r>
          <a:r>
            <a:rPr lang="en-US" sz="1400" b="1" dirty="0">
              <a:effectLst/>
              <a:latin typeface="Calibri" pitchFamily="34" charset="0"/>
              <a:cs typeface="Calibri" pitchFamily="34" charset="0"/>
            </a:rPr>
            <a:t> Model 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dan </a:t>
          </a:r>
          <a:r>
            <a:rPr lang="en-US" sz="1400" b="1" dirty="0" err="1">
              <a:effectLst/>
              <a:latin typeface="Calibri" pitchFamily="34" charset="0"/>
              <a:cs typeface="Calibri" pitchFamily="34" charset="0"/>
            </a:rPr>
            <a:t>Kinerja</a:t>
          </a:r>
          <a:r>
            <a:rPr lang="en-US" sz="1400" b="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id-ID" sz="1400" b="0" dirty="0">
              <a:effectLst/>
              <a:latin typeface="Calibri" pitchFamily="34" charset="0"/>
              <a:cs typeface="Calibri" pitchFamily="34" charset="0"/>
            </a:rPr>
            <a:t>)</a:t>
          </a:r>
        </a:p>
      </dgm:t>
    </dgm:pt>
    <dgm:pt modelId="{DE37DEC8-1D34-41BF-A730-E1302BECCADC}" type="parTrans" cxnId="{393D3DE3-D800-48DB-9583-C3CD70D02551}">
      <dgm:prSet/>
      <dgm:spPr/>
      <dgm:t>
        <a:bodyPr/>
        <a:lstStyle/>
        <a:p>
          <a:endParaRPr lang="id-ID"/>
        </a:p>
      </dgm:t>
    </dgm:pt>
    <dgm:pt modelId="{26B0DE46-9EE8-4989-A3AA-E5048C05EFAD}" type="sibTrans" cxnId="{393D3DE3-D800-48DB-9583-C3CD70D02551}">
      <dgm:prSet/>
      <dgm:spPr/>
      <dgm:t>
        <a:bodyPr/>
        <a:lstStyle/>
        <a:p>
          <a:endParaRPr lang="id-ID"/>
        </a:p>
      </dgm:t>
    </dgm:pt>
    <dgm:pt modelId="{CC8A2AE1-A7D0-4B30-90F8-E9C2A3DD82FF}" type="pres">
      <dgm:prSet presAssocID="{D82D1D83-284C-44DD-9EFD-ECE38BA4CE5A}" presName="Name0" presStyleCnt="0">
        <dgm:presLayoutVars>
          <dgm:dir/>
          <dgm:resizeHandles val="exact"/>
        </dgm:presLayoutVars>
      </dgm:prSet>
      <dgm:spPr/>
    </dgm:pt>
    <dgm:pt modelId="{3FF2D7AC-1439-4634-8741-DF82FA267305}" type="pres">
      <dgm:prSet presAssocID="{F4FF6E25-E4BF-4A3A-A478-8ED374956B92}" presName="composite" presStyleCnt="0"/>
      <dgm:spPr/>
    </dgm:pt>
    <dgm:pt modelId="{557DC1F0-74B2-480B-9AA7-C94AF2937C30}" type="pres">
      <dgm:prSet presAssocID="{F4FF6E25-E4BF-4A3A-A478-8ED374956B92}" presName="imagSh" presStyleLbl="bgImgPlace1" presStyleIdx="0" presStyleCnt="4" custLinFactNeighborY="-5782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9834F6CD-5280-484F-B60E-1E213A8C49AF}" type="pres">
      <dgm:prSet presAssocID="{F4FF6E25-E4BF-4A3A-A478-8ED374956B92}" presName="txNode" presStyleLbl="node1" presStyleIdx="0" presStyleCnt="4" custScaleX="161096" custScaleY="140729" custLinFactNeighborX="4039" custLinFactNeighborY="-16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E5767-966F-40CA-82D8-9FD446AD3513}" type="pres">
      <dgm:prSet presAssocID="{251A6CF7-F073-48F8-9907-2F09B280EB8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022EF6B-CFF5-4F11-8D9E-BF3B2E0B4C6C}" type="pres">
      <dgm:prSet presAssocID="{251A6CF7-F073-48F8-9907-2F09B280EB84}" presName="connTx" presStyleLbl="sibTrans2D1" presStyleIdx="0" presStyleCnt="3"/>
      <dgm:spPr/>
      <dgm:t>
        <a:bodyPr/>
        <a:lstStyle/>
        <a:p>
          <a:endParaRPr lang="en-US"/>
        </a:p>
      </dgm:t>
    </dgm:pt>
    <dgm:pt modelId="{865F35DD-F702-4973-917E-886CA09B0D49}" type="pres">
      <dgm:prSet presAssocID="{E5BB5C2A-1AC5-4AE9-BA4D-5FDCEA88FC79}" presName="composite" presStyleCnt="0"/>
      <dgm:spPr/>
    </dgm:pt>
    <dgm:pt modelId="{5E5A3162-D62F-41D7-8F91-6DFCB1A86A9C}" type="pres">
      <dgm:prSet presAssocID="{E5BB5C2A-1AC5-4AE9-BA4D-5FDCEA88FC79}" presName="imagSh" presStyleLbl="bgImgPlace1" presStyleIdx="1" presStyleCnt="4" custLinFactNeighborY="-5782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ABFE0E57-F395-4DE5-94E1-5C956F356B88}" type="pres">
      <dgm:prSet presAssocID="{E5BB5C2A-1AC5-4AE9-BA4D-5FDCEA88FC79}" presName="txNode" presStyleLbl="node1" presStyleIdx="1" presStyleCnt="4" custScaleX="162351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8BC18-F59C-422E-B048-3ABD1D0E1F14}" type="pres">
      <dgm:prSet presAssocID="{6140B04B-B64C-4385-A943-620D62003DBA}" presName="sibTrans" presStyleLbl="sibTrans2D1" presStyleIdx="1" presStyleCnt="3"/>
      <dgm:spPr/>
      <dgm:t>
        <a:bodyPr/>
        <a:lstStyle/>
        <a:p>
          <a:endParaRPr lang="en-US"/>
        </a:p>
      </dgm:t>
    </dgm:pt>
    <dgm:pt modelId="{32A28748-492C-4001-B321-97D410D8AEA7}" type="pres">
      <dgm:prSet presAssocID="{6140B04B-B64C-4385-A943-620D62003DBA}" presName="connTx" presStyleLbl="sibTrans2D1" presStyleIdx="1" presStyleCnt="3"/>
      <dgm:spPr/>
      <dgm:t>
        <a:bodyPr/>
        <a:lstStyle/>
        <a:p>
          <a:endParaRPr lang="en-US"/>
        </a:p>
      </dgm:t>
    </dgm:pt>
    <dgm:pt modelId="{3D4C0E6D-05D0-49B3-9250-CD6B4E5189F6}" type="pres">
      <dgm:prSet presAssocID="{DEBA2456-0114-419B-8831-1598B85B7E6C}" presName="composite" presStyleCnt="0"/>
      <dgm:spPr/>
    </dgm:pt>
    <dgm:pt modelId="{4D90948A-8E04-4233-ADF7-1E90F212F452}" type="pres">
      <dgm:prSet presAssocID="{DEBA2456-0114-419B-8831-1598B85B7E6C}" presName="imagSh" presStyleLbl="bgImgPlace1" presStyleIdx="2" presStyleCnt="4" custLinFactNeighborY="-5782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3DC81AB5-6223-4D26-B903-7D6E2F663A3B}" type="pres">
      <dgm:prSet presAssocID="{DEBA2456-0114-419B-8831-1598B85B7E6C}" presName="txNode" presStyleLbl="node1" presStyleIdx="2" presStyleCnt="4" custScaleX="187438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2D1533-6974-43EC-A5AA-F3C947BB5F87}" type="pres">
      <dgm:prSet presAssocID="{9ED6EE63-48B4-4AF5-B486-ADEDDE75D3DE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1C94143-7744-42B6-89AB-9B0B25A2812F}" type="pres">
      <dgm:prSet presAssocID="{9ED6EE63-48B4-4AF5-B486-ADEDDE75D3DE}" presName="connTx" presStyleLbl="sibTrans2D1" presStyleIdx="2" presStyleCnt="3"/>
      <dgm:spPr/>
      <dgm:t>
        <a:bodyPr/>
        <a:lstStyle/>
        <a:p>
          <a:endParaRPr lang="en-US"/>
        </a:p>
      </dgm:t>
    </dgm:pt>
    <dgm:pt modelId="{CFD980F8-4A5B-4C9B-B5ED-6E43AEA1FF86}" type="pres">
      <dgm:prSet presAssocID="{8FFC3E55-B4E6-457A-9E45-5303238A0D67}" presName="composite" presStyleCnt="0"/>
      <dgm:spPr/>
    </dgm:pt>
    <dgm:pt modelId="{004CFFD5-5EA5-424D-81D9-5A63A5306412}" type="pres">
      <dgm:prSet presAssocID="{8FFC3E55-B4E6-457A-9E45-5303238A0D67}" presName="imagSh" presStyleLbl="bgImgPlace1" presStyleIdx="3" presStyleCnt="4" custLinFactNeighborY="-57822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18892D23-1B4B-4CEF-8215-B0C526D6D4EB}" type="pres">
      <dgm:prSet presAssocID="{8FFC3E55-B4E6-457A-9E45-5303238A0D67}" presName="txNode" presStyleLbl="node1" presStyleIdx="3" presStyleCnt="4" custScaleX="154496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0037B4-797A-4449-8185-FBA661D5AF8E}" srcId="{D82D1D83-284C-44DD-9EFD-ECE38BA4CE5A}" destId="{DEBA2456-0114-419B-8831-1598B85B7E6C}" srcOrd="2" destOrd="0" parTransId="{15238DB3-2C28-4DC6-B643-D5BC9D4A08DF}" sibTransId="{9ED6EE63-48B4-4AF5-B486-ADEDDE75D3DE}"/>
    <dgm:cxn modelId="{9E7C728C-2904-4180-AD48-E278098E95AA}" type="presOf" srcId="{6140B04B-B64C-4385-A943-620D62003DBA}" destId="{7D88BC18-F59C-422E-B048-3ABD1D0E1F14}" srcOrd="0" destOrd="0" presId="urn:microsoft.com/office/officeart/2005/8/layout/hProcess10"/>
    <dgm:cxn modelId="{1245050F-5D7D-4DBF-99B7-D76272E691CE}" type="presOf" srcId="{251A6CF7-F073-48F8-9907-2F09B280EB84}" destId="{C1EE5767-966F-40CA-82D8-9FD446AD3513}" srcOrd="0" destOrd="0" presId="urn:microsoft.com/office/officeart/2005/8/layout/hProcess10"/>
    <dgm:cxn modelId="{54DA05A4-4EDB-409F-BACD-D4D1CF6DF717}" srcId="{D82D1D83-284C-44DD-9EFD-ECE38BA4CE5A}" destId="{E5BB5C2A-1AC5-4AE9-BA4D-5FDCEA88FC79}" srcOrd="1" destOrd="0" parTransId="{48673825-1B99-4B1B-9235-721AD2783D98}" sibTransId="{6140B04B-B64C-4385-A943-620D62003DBA}"/>
    <dgm:cxn modelId="{1844CBFB-67DC-40AC-AE23-7DD7D62D1459}" srcId="{D82D1D83-284C-44DD-9EFD-ECE38BA4CE5A}" destId="{F4FF6E25-E4BF-4A3A-A478-8ED374956B92}" srcOrd="0" destOrd="0" parTransId="{C41F9537-146E-4A1F-932B-484CA3A32178}" sibTransId="{251A6CF7-F073-48F8-9907-2F09B280EB84}"/>
    <dgm:cxn modelId="{9BF3149B-9C98-481B-B766-E6309FCCBC65}" type="presOf" srcId="{DEBA2456-0114-419B-8831-1598B85B7E6C}" destId="{3DC81AB5-6223-4D26-B903-7D6E2F663A3B}" srcOrd="0" destOrd="0" presId="urn:microsoft.com/office/officeart/2005/8/layout/hProcess10"/>
    <dgm:cxn modelId="{79B9233C-42DE-4261-B9A5-30FA29E96616}" type="presOf" srcId="{8FFC3E55-B4E6-457A-9E45-5303238A0D67}" destId="{18892D23-1B4B-4CEF-8215-B0C526D6D4EB}" srcOrd="0" destOrd="0" presId="urn:microsoft.com/office/officeart/2005/8/layout/hProcess10"/>
    <dgm:cxn modelId="{393D3DE3-D800-48DB-9583-C3CD70D02551}" srcId="{D82D1D83-284C-44DD-9EFD-ECE38BA4CE5A}" destId="{8FFC3E55-B4E6-457A-9E45-5303238A0D67}" srcOrd="3" destOrd="0" parTransId="{DE37DEC8-1D34-41BF-A730-E1302BECCADC}" sibTransId="{26B0DE46-9EE8-4989-A3AA-E5048C05EFAD}"/>
    <dgm:cxn modelId="{ACF46545-0D31-46CA-A0B5-D4176BA7DB9B}" type="presOf" srcId="{6140B04B-B64C-4385-A943-620D62003DBA}" destId="{32A28748-492C-4001-B321-97D410D8AEA7}" srcOrd="1" destOrd="0" presId="urn:microsoft.com/office/officeart/2005/8/layout/hProcess10"/>
    <dgm:cxn modelId="{2AA7C760-D94F-4B0E-965F-CF4E13B01578}" type="presOf" srcId="{251A6CF7-F073-48F8-9907-2F09B280EB84}" destId="{E022EF6B-CFF5-4F11-8D9E-BF3B2E0B4C6C}" srcOrd="1" destOrd="0" presId="urn:microsoft.com/office/officeart/2005/8/layout/hProcess10"/>
    <dgm:cxn modelId="{CE9D47FB-99F6-42A2-A58C-E9DA798EAB06}" type="presOf" srcId="{9ED6EE63-48B4-4AF5-B486-ADEDDE75D3DE}" destId="{8A2D1533-6974-43EC-A5AA-F3C947BB5F87}" srcOrd="0" destOrd="0" presId="urn:microsoft.com/office/officeart/2005/8/layout/hProcess10"/>
    <dgm:cxn modelId="{6E9A9552-F3C8-473A-9DA4-FCFB2C180A2E}" type="presOf" srcId="{E5BB5C2A-1AC5-4AE9-BA4D-5FDCEA88FC79}" destId="{ABFE0E57-F395-4DE5-94E1-5C956F356B88}" srcOrd="0" destOrd="0" presId="urn:microsoft.com/office/officeart/2005/8/layout/hProcess10"/>
    <dgm:cxn modelId="{4F140C8F-C0AF-41CD-B9EB-CF1029A036CE}" type="presOf" srcId="{9ED6EE63-48B4-4AF5-B486-ADEDDE75D3DE}" destId="{11C94143-7744-42B6-89AB-9B0B25A2812F}" srcOrd="1" destOrd="0" presId="urn:microsoft.com/office/officeart/2005/8/layout/hProcess10"/>
    <dgm:cxn modelId="{EB698631-BA63-4F31-9509-6DD6FDAD19B6}" type="presOf" srcId="{F4FF6E25-E4BF-4A3A-A478-8ED374956B92}" destId="{9834F6CD-5280-484F-B60E-1E213A8C49AF}" srcOrd="0" destOrd="0" presId="urn:microsoft.com/office/officeart/2005/8/layout/hProcess10"/>
    <dgm:cxn modelId="{E7D160D5-FAAE-4DAE-AE9A-5DA35C061F8B}" type="presOf" srcId="{D82D1D83-284C-44DD-9EFD-ECE38BA4CE5A}" destId="{CC8A2AE1-A7D0-4B30-90F8-E9C2A3DD82FF}" srcOrd="0" destOrd="0" presId="urn:microsoft.com/office/officeart/2005/8/layout/hProcess10"/>
    <dgm:cxn modelId="{8AEAEDBD-2B8D-42D4-9A6D-A078C86F7935}" type="presParOf" srcId="{CC8A2AE1-A7D0-4B30-90F8-E9C2A3DD82FF}" destId="{3FF2D7AC-1439-4634-8741-DF82FA267305}" srcOrd="0" destOrd="0" presId="urn:microsoft.com/office/officeart/2005/8/layout/hProcess10"/>
    <dgm:cxn modelId="{9E343E7C-1302-4FA1-A377-720EBC376B88}" type="presParOf" srcId="{3FF2D7AC-1439-4634-8741-DF82FA267305}" destId="{557DC1F0-74B2-480B-9AA7-C94AF2937C30}" srcOrd="0" destOrd="0" presId="urn:microsoft.com/office/officeart/2005/8/layout/hProcess10"/>
    <dgm:cxn modelId="{7AC1EFBC-80B4-4E62-ABCC-5706ECCEC376}" type="presParOf" srcId="{3FF2D7AC-1439-4634-8741-DF82FA267305}" destId="{9834F6CD-5280-484F-B60E-1E213A8C49AF}" srcOrd="1" destOrd="0" presId="urn:microsoft.com/office/officeart/2005/8/layout/hProcess10"/>
    <dgm:cxn modelId="{143BB70E-404E-446B-AA35-3CA9EC509215}" type="presParOf" srcId="{CC8A2AE1-A7D0-4B30-90F8-E9C2A3DD82FF}" destId="{C1EE5767-966F-40CA-82D8-9FD446AD3513}" srcOrd="1" destOrd="0" presId="urn:microsoft.com/office/officeart/2005/8/layout/hProcess10"/>
    <dgm:cxn modelId="{C23CF36C-5F98-486F-B5EA-11DF79770234}" type="presParOf" srcId="{C1EE5767-966F-40CA-82D8-9FD446AD3513}" destId="{E022EF6B-CFF5-4F11-8D9E-BF3B2E0B4C6C}" srcOrd="0" destOrd="0" presId="urn:microsoft.com/office/officeart/2005/8/layout/hProcess10"/>
    <dgm:cxn modelId="{02351A85-95AB-4EED-8643-B81710BAEC01}" type="presParOf" srcId="{CC8A2AE1-A7D0-4B30-90F8-E9C2A3DD82FF}" destId="{865F35DD-F702-4973-917E-886CA09B0D49}" srcOrd="2" destOrd="0" presId="urn:microsoft.com/office/officeart/2005/8/layout/hProcess10"/>
    <dgm:cxn modelId="{1B20C36A-3556-4411-AB71-5028442BA247}" type="presParOf" srcId="{865F35DD-F702-4973-917E-886CA09B0D49}" destId="{5E5A3162-D62F-41D7-8F91-6DFCB1A86A9C}" srcOrd="0" destOrd="0" presId="urn:microsoft.com/office/officeart/2005/8/layout/hProcess10"/>
    <dgm:cxn modelId="{2A237160-01CF-4A6F-AE4F-2A90F77475A7}" type="presParOf" srcId="{865F35DD-F702-4973-917E-886CA09B0D49}" destId="{ABFE0E57-F395-4DE5-94E1-5C956F356B88}" srcOrd="1" destOrd="0" presId="urn:microsoft.com/office/officeart/2005/8/layout/hProcess10"/>
    <dgm:cxn modelId="{53237B65-3462-4984-B908-531C744005F6}" type="presParOf" srcId="{CC8A2AE1-A7D0-4B30-90F8-E9C2A3DD82FF}" destId="{7D88BC18-F59C-422E-B048-3ABD1D0E1F14}" srcOrd="3" destOrd="0" presId="urn:microsoft.com/office/officeart/2005/8/layout/hProcess10"/>
    <dgm:cxn modelId="{73D4E801-7A74-4FAA-9C8D-712381D56DF5}" type="presParOf" srcId="{7D88BC18-F59C-422E-B048-3ABD1D0E1F14}" destId="{32A28748-492C-4001-B321-97D410D8AEA7}" srcOrd="0" destOrd="0" presId="urn:microsoft.com/office/officeart/2005/8/layout/hProcess10"/>
    <dgm:cxn modelId="{76F78EEF-F754-4D10-AFE3-F82252D7B26B}" type="presParOf" srcId="{CC8A2AE1-A7D0-4B30-90F8-E9C2A3DD82FF}" destId="{3D4C0E6D-05D0-49B3-9250-CD6B4E5189F6}" srcOrd="4" destOrd="0" presId="urn:microsoft.com/office/officeart/2005/8/layout/hProcess10"/>
    <dgm:cxn modelId="{FD720661-BEDA-4C76-A474-2916D1EBFD7A}" type="presParOf" srcId="{3D4C0E6D-05D0-49B3-9250-CD6B4E5189F6}" destId="{4D90948A-8E04-4233-ADF7-1E90F212F452}" srcOrd="0" destOrd="0" presId="urn:microsoft.com/office/officeart/2005/8/layout/hProcess10"/>
    <dgm:cxn modelId="{073086B1-3DCE-4893-BF59-60FCE0007869}" type="presParOf" srcId="{3D4C0E6D-05D0-49B3-9250-CD6B4E5189F6}" destId="{3DC81AB5-6223-4D26-B903-7D6E2F663A3B}" srcOrd="1" destOrd="0" presId="urn:microsoft.com/office/officeart/2005/8/layout/hProcess10"/>
    <dgm:cxn modelId="{1A53EEED-6961-4093-9DBF-EFCA6C00D876}" type="presParOf" srcId="{CC8A2AE1-A7D0-4B30-90F8-E9C2A3DD82FF}" destId="{8A2D1533-6974-43EC-A5AA-F3C947BB5F87}" srcOrd="5" destOrd="0" presId="urn:microsoft.com/office/officeart/2005/8/layout/hProcess10"/>
    <dgm:cxn modelId="{46CBAD75-93A5-4BFF-B00A-CE3496BF218F}" type="presParOf" srcId="{8A2D1533-6974-43EC-A5AA-F3C947BB5F87}" destId="{11C94143-7744-42B6-89AB-9B0B25A2812F}" srcOrd="0" destOrd="0" presId="urn:microsoft.com/office/officeart/2005/8/layout/hProcess10"/>
    <dgm:cxn modelId="{D58180F7-CEDF-40D9-A22C-DA1EB869B9D9}" type="presParOf" srcId="{CC8A2AE1-A7D0-4B30-90F8-E9C2A3DD82FF}" destId="{CFD980F8-4A5B-4C9B-B5ED-6E43AEA1FF86}" srcOrd="6" destOrd="0" presId="urn:microsoft.com/office/officeart/2005/8/layout/hProcess10"/>
    <dgm:cxn modelId="{FE871800-51CB-41F6-BB08-4680C4B28A74}" type="presParOf" srcId="{CFD980F8-4A5B-4C9B-B5ED-6E43AEA1FF86}" destId="{004CFFD5-5EA5-424D-81D9-5A63A5306412}" srcOrd="0" destOrd="0" presId="urn:microsoft.com/office/officeart/2005/8/layout/hProcess10"/>
    <dgm:cxn modelId="{DE689B60-F7D3-4B50-95EC-BC0B7E68262A}" type="presParOf" srcId="{CFD980F8-4A5B-4C9B-B5ED-6E43AEA1FF86}" destId="{18892D23-1B4B-4CEF-8215-B0C526D6D4E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DC1F0-74B2-480B-9AA7-C94AF2937C30}">
      <dsp:nvSpPr>
        <dsp:cNvPr id="0" name=""/>
        <dsp:cNvSpPr/>
      </dsp:nvSpPr>
      <dsp:spPr>
        <a:xfrm>
          <a:off x="163992" y="914398"/>
          <a:ext cx="1132670" cy="11326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34F6CD-5280-484F-B60E-1E213A8C49AF}">
      <dsp:nvSpPr>
        <dsp:cNvPr id="0" name=""/>
        <dsp:cNvSpPr/>
      </dsp:nvSpPr>
      <dsp:spPr>
        <a:xfrm>
          <a:off x="48121" y="1828798"/>
          <a:ext cx="1824687" cy="1593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1. </a:t>
          </a:r>
          <a:r>
            <a:rPr lang="en-US" sz="2000" b="1" kern="1200" dirty="0" err="1">
              <a:effectLst/>
              <a:latin typeface="Calibri" pitchFamily="34" charset="0"/>
              <a:cs typeface="Calibri" pitchFamily="34" charset="0"/>
            </a:rPr>
            <a:t>Himpunan</a:t>
          </a: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000" b="1" kern="1200" dirty="0">
              <a:effectLst/>
              <a:latin typeface="Calibri" pitchFamily="34" charset="0"/>
              <a:cs typeface="Calibri" pitchFamily="34" charset="0"/>
            </a:rPr>
            <a:t>Data</a:t>
          </a:r>
          <a:r>
            <a:rPr lang="en-US" sz="1800" b="0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800" b="0" kern="1200" dirty="0">
              <a:effectLst/>
              <a:latin typeface="Calibri" pitchFamily="34" charset="0"/>
              <a:cs typeface="Calibri" pitchFamily="34" charset="0"/>
            </a:rPr>
          </a:br>
          <a:endParaRPr lang="en-US" sz="1800" b="0" kern="1200" dirty="0">
            <a:effectLst/>
            <a:latin typeface="Calibri" pitchFamily="34" charset="0"/>
            <a:cs typeface="Calibri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Pahami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dan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Persiapkan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Data)</a:t>
          </a:r>
          <a:endParaRPr lang="id-ID" sz="14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94808" y="1875485"/>
        <a:ext cx="1731313" cy="1500622"/>
      </dsp:txXfrm>
    </dsp:sp>
    <dsp:sp modelId="{C1EE5767-966F-40CA-82D8-9FD446AD3513}">
      <dsp:nvSpPr>
        <dsp:cNvPr id="0" name=""/>
        <dsp:cNvSpPr/>
      </dsp:nvSpPr>
      <dsp:spPr>
        <a:xfrm>
          <a:off x="1694998" y="1344651"/>
          <a:ext cx="398334" cy="272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300" kern="1200"/>
        </a:p>
      </dsp:txBody>
      <dsp:txXfrm>
        <a:off x="1694998" y="1399084"/>
        <a:ext cx="316685" cy="163299"/>
      </dsp:txXfrm>
    </dsp:sp>
    <dsp:sp modelId="{5E5A3162-D62F-41D7-8F91-6DFCB1A86A9C}">
      <dsp:nvSpPr>
        <dsp:cNvPr id="0" name=""/>
        <dsp:cNvSpPr/>
      </dsp:nvSpPr>
      <dsp:spPr>
        <a:xfrm>
          <a:off x="2434763" y="914398"/>
          <a:ext cx="1132670" cy="11326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FE0E57-F395-4DE5-94E1-5C956F356B88}">
      <dsp:nvSpPr>
        <dsp:cNvPr id="0" name=""/>
        <dsp:cNvSpPr/>
      </dsp:nvSpPr>
      <dsp:spPr>
        <a:xfrm>
          <a:off x="2266036" y="1828798"/>
          <a:ext cx="1838902" cy="1593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509452"/>
                <a:satOff val="-3415"/>
                <a:lumOff val="-353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4">
                <a:hueOff val="-509452"/>
                <a:satOff val="-3415"/>
                <a:lumOff val="-353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2. </a:t>
          </a:r>
          <a:r>
            <a:rPr lang="id-ID" sz="2000" b="1" kern="1200" dirty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 Data Mining</a:t>
          </a:r>
          <a:r>
            <a:rPr lang="id-ID" sz="2400" b="1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1" kern="1200" dirty="0">
              <a:effectLst/>
              <a:latin typeface="Calibri" pitchFamily="34" charset="0"/>
              <a:cs typeface="Calibri" pitchFamily="34" charset="0"/>
            </a:rPr>
          </a:br>
          <a:r>
            <a:rPr lang="en-US" sz="2400" b="1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1" kern="1200" dirty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Pilih</a:t>
          </a:r>
          <a:r>
            <a:rPr lang="en-US" sz="1400" b="1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400" b="0" kern="1200" dirty="0">
              <a:effectLst/>
              <a:latin typeface="Calibri" pitchFamily="34" charset="0"/>
              <a:cs typeface="Calibri" pitchFamily="34" charset="0"/>
            </a:rPr>
          </a:b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Sesuai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Karakter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Data</a:t>
          </a: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)</a:t>
          </a:r>
        </a:p>
      </dsp:txBody>
      <dsp:txXfrm>
        <a:off x="2312723" y="1875485"/>
        <a:ext cx="1745528" cy="1500622"/>
      </dsp:txXfrm>
    </dsp:sp>
    <dsp:sp modelId="{7D88BC18-F59C-422E-B048-3ABD1D0E1F14}">
      <dsp:nvSpPr>
        <dsp:cNvPr id="0" name=""/>
        <dsp:cNvSpPr/>
      </dsp:nvSpPr>
      <dsp:spPr>
        <a:xfrm>
          <a:off x="4017983" y="1344651"/>
          <a:ext cx="450549" cy="272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764177"/>
                <a:satOff val="-5123"/>
                <a:lumOff val="-5295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4">
                <a:hueOff val="-764177"/>
                <a:satOff val="-5123"/>
                <a:lumOff val="-5295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300" kern="1200"/>
        </a:p>
      </dsp:txBody>
      <dsp:txXfrm>
        <a:off x="4017983" y="1399084"/>
        <a:ext cx="368900" cy="163299"/>
      </dsp:txXfrm>
    </dsp:sp>
    <dsp:sp modelId="{4D90948A-8E04-4233-ADF7-1E90F212F452}">
      <dsp:nvSpPr>
        <dsp:cNvPr id="0" name=""/>
        <dsp:cNvSpPr/>
      </dsp:nvSpPr>
      <dsp:spPr>
        <a:xfrm>
          <a:off x="4854718" y="914398"/>
          <a:ext cx="1132670" cy="11326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DC81AB5-6223-4D26-B903-7D6E2F663A3B}">
      <dsp:nvSpPr>
        <dsp:cNvPr id="0" name=""/>
        <dsp:cNvSpPr/>
      </dsp:nvSpPr>
      <dsp:spPr>
        <a:xfrm>
          <a:off x="4543914" y="1828798"/>
          <a:ext cx="2123055" cy="1593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018903"/>
                <a:satOff val="-6830"/>
                <a:lumOff val="-7059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4">
                <a:hueOff val="-1018903"/>
                <a:satOff val="-6830"/>
                <a:lumOff val="-7059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3. </a:t>
          </a:r>
          <a:r>
            <a:rPr lang="en-US" sz="2000" b="1" kern="1200" dirty="0" err="1">
              <a:effectLst/>
              <a:latin typeface="Calibri" pitchFamily="34" charset="0"/>
              <a:cs typeface="Calibri" pitchFamily="34" charset="0"/>
            </a:rPr>
            <a:t>Pengetahuan</a:t>
          </a:r>
          <a:r>
            <a:rPr lang="id-ID" sz="2400" b="0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kern="1200" dirty="0">
              <a:effectLst/>
              <a:latin typeface="Calibri" pitchFamily="34" charset="0"/>
              <a:cs typeface="Calibri" pitchFamily="34" charset="0"/>
            </a:rPr>
          </a:br>
          <a:endParaRPr lang="en-US" sz="2800" b="0" kern="1200" dirty="0">
            <a:effectLst/>
            <a:latin typeface="Calibri" pitchFamily="34" charset="0"/>
            <a:cs typeface="Calibri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Pahami</a:t>
          </a:r>
          <a:r>
            <a:rPr lang="en-US" sz="1400" b="1" kern="1200" dirty="0">
              <a:effectLst/>
              <a:latin typeface="Calibri" pitchFamily="34" charset="0"/>
              <a:cs typeface="Calibri" pitchFamily="34" charset="0"/>
            </a:rPr>
            <a:t> Model 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dan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Pengetahuan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yg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Sesuai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)</a:t>
          </a:r>
        </a:p>
      </dsp:txBody>
      <dsp:txXfrm>
        <a:off x="4590601" y="1875485"/>
        <a:ext cx="2029681" cy="1500622"/>
      </dsp:txXfrm>
    </dsp:sp>
    <dsp:sp modelId="{8A2D1533-6974-43EC-A5AA-F3C947BB5F87}">
      <dsp:nvSpPr>
        <dsp:cNvPr id="0" name=""/>
        <dsp:cNvSpPr/>
      </dsp:nvSpPr>
      <dsp:spPr>
        <a:xfrm>
          <a:off x="6422368" y="1344651"/>
          <a:ext cx="434979" cy="272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1528355"/>
                <a:satOff val="-10245"/>
                <a:lumOff val="-10589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4">
                <a:hueOff val="-1528355"/>
                <a:satOff val="-10245"/>
                <a:lumOff val="-10589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300" kern="1200"/>
        </a:p>
      </dsp:txBody>
      <dsp:txXfrm>
        <a:off x="6422368" y="1399084"/>
        <a:ext cx="353330" cy="163299"/>
      </dsp:txXfrm>
    </dsp:sp>
    <dsp:sp modelId="{004CFFD5-5EA5-424D-81D9-5A63A5306412}">
      <dsp:nvSpPr>
        <dsp:cNvPr id="0" name=""/>
        <dsp:cNvSpPr/>
      </dsp:nvSpPr>
      <dsp:spPr>
        <a:xfrm>
          <a:off x="7230187" y="914398"/>
          <a:ext cx="1132670" cy="11326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8892D23-1B4B-4CEF-8215-B0C526D6D4EB}">
      <dsp:nvSpPr>
        <dsp:cNvPr id="0" name=""/>
        <dsp:cNvSpPr/>
      </dsp:nvSpPr>
      <dsp:spPr>
        <a:xfrm>
          <a:off x="7105945" y="1828798"/>
          <a:ext cx="1749931" cy="1593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528355"/>
                <a:satOff val="-10245"/>
                <a:lumOff val="-10589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4">
                <a:hueOff val="-1528355"/>
                <a:satOff val="-10245"/>
                <a:lumOff val="-10589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effectLst/>
              <a:latin typeface="Calibri" pitchFamily="34" charset="0"/>
              <a:cs typeface="Calibri" pitchFamily="34" charset="0"/>
            </a:rPr>
            <a:t>4. </a:t>
          </a:r>
          <a:r>
            <a:rPr lang="id-ID" sz="2000" b="1" kern="1200" dirty="0" err="1">
              <a:effectLst/>
              <a:latin typeface="Calibri" pitchFamily="34" charset="0"/>
              <a:cs typeface="Calibri" pitchFamily="34" charset="0"/>
            </a:rPr>
            <a:t>Evaluation</a:t>
          </a:r>
          <a:r>
            <a:rPr lang="id-ID" sz="20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400" b="0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kern="1200" dirty="0">
              <a:effectLst/>
              <a:latin typeface="Calibri" pitchFamily="34" charset="0"/>
              <a:cs typeface="Calibri" pitchFamily="34" charset="0"/>
            </a:rPr>
          </a:br>
          <a:endParaRPr lang="en-US" sz="1600" b="0" kern="1200" dirty="0">
            <a:effectLst/>
            <a:latin typeface="Calibri" pitchFamily="34" charset="0"/>
            <a:cs typeface="Calibri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0" kern="1200" dirty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Analisis</a:t>
          </a:r>
          <a:r>
            <a:rPr lang="en-US" sz="1400" b="1" kern="1200" dirty="0">
              <a:effectLst/>
              <a:latin typeface="Calibri" pitchFamily="34" charset="0"/>
              <a:cs typeface="Calibri" pitchFamily="34" charset="0"/>
            </a:rPr>
            <a:t> Model 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dan </a:t>
          </a:r>
          <a:r>
            <a:rPr lang="en-US" sz="1400" b="1" kern="1200" dirty="0" err="1">
              <a:effectLst/>
              <a:latin typeface="Calibri" pitchFamily="34" charset="0"/>
              <a:cs typeface="Calibri" pitchFamily="34" charset="0"/>
            </a:rPr>
            <a:t>Kinerja</a:t>
          </a:r>
          <a:r>
            <a:rPr lang="en-US" sz="1400" b="0" kern="1200" dirty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id-ID" sz="1400" b="0" kern="1200" dirty="0">
              <a:effectLst/>
              <a:latin typeface="Calibri" pitchFamily="34" charset="0"/>
              <a:cs typeface="Calibri" pitchFamily="34" charset="0"/>
            </a:rPr>
            <a:t>)</a:t>
          </a:r>
        </a:p>
      </dsp:txBody>
      <dsp:txXfrm>
        <a:off x="7152632" y="1875485"/>
        <a:ext cx="1656557" cy="15006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4065E-6310-4604-B5B1-C0DDB17E8583}" type="datetimeFigureOut">
              <a:rPr lang="en-ID" smtClean="0"/>
              <a:t>11/11/2020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8D86E-B4A6-4E4C-BBAE-563EAC2950C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564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60134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48946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088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1008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95007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85010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34086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3897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59808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34967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74275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61257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93791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47586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3682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8332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28999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05960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82453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73278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11/11/2020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11/11/2020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11/11/2020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1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trello.com/b/ZOwroEYg/course-assignmen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/>
              <a:t>Penerapan METODE AI dengan </a:t>
            </a:r>
            <a:r>
              <a:rPr lang="en-US" sz="4000" smtClean="0"/>
              <a:t>RAPIDMINER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9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206" y="1087654"/>
            <a:ext cx="7693794" cy="57703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555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832" y="1085249"/>
            <a:ext cx="7684168" cy="57631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718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46" y="813334"/>
            <a:ext cx="8059554" cy="60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8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52400"/>
            <a:ext cx="8058150" cy="647700"/>
          </a:xfrm>
        </p:spPr>
        <p:txBody>
          <a:bodyPr>
            <a:normAutofit/>
          </a:bodyPr>
          <a:lstStyle/>
          <a:p>
            <a:pPr lvl="0"/>
            <a:r>
              <a:rPr lang="en-US" sz="4000" dirty="0" err="1"/>
              <a:t>Latihan</a:t>
            </a:r>
            <a:r>
              <a:rPr lang="id-ID" sz="4000" dirty="0"/>
              <a:t>:</a:t>
            </a:r>
            <a:r>
              <a:rPr lang="en-US" sz="4000" dirty="0"/>
              <a:t> </a:t>
            </a:r>
            <a:r>
              <a:rPr lang="id-ID" sz="4000" dirty="0"/>
              <a:t>Penentuan Jenis Bunga Iris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7" t="34262" r="23049" b="50534"/>
          <a:stretch/>
        </p:blipFill>
        <p:spPr bwMode="auto">
          <a:xfrm>
            <a:off x="1752600" y="4419601"/>
            <a:ext cx="4242492" cy="99355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22387" r="26793" b="24949"/>
          <a:stretch/>
        </p:blipFill>
        <p:spPr bwMode="auto">
          <a:xfrm>
            <a:off x="5067300" y="2522574"/>
            <a:ext cx="5523278" cy="4249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4177" y="1066801"/>
            <a:ext cx="8495223" cy="199213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/>
              <a:t>Lakukan </a:t>
            </a:r>
            <a:r>
              <a:rPr lang="id-ID" dirty="0">
                <a:solidFill>
                  <a:srgbClr val="C00000"/>
                </a:solidFill>
              </a:rPr>
              <a:t>training </a:t>
            </a:r>
            <a:r>
              <a:rPr lang="id-ID" dirty="0"/>
              <a:t>pada data </a:t>
            </a:r>
            <a:r>
              <a:rPr lang="id-ID" dirty="0">
                <a:solidFill>
                  <a:srgbClr val="0070C0"/>
                </a:solidFill>
              </a:rPr>
              <a:t>Bunga Iris </a:t>
            </a:r>
            <a:r>
              <a:rPr lang="id-ID" dirty="0"/>
              <a:t>(</a:t>
            </a:r>
            <a:r>
              <a:rPr lang="id-ID" dirty="0">
                <a:solidFill>
                  <a:srgbClr val="C00000"/>
                </a:solidFill>
              </a:rPr>
              <a:t>ambil dari repositories rapidminer</a:t>
            </a:r>
            <a:r>
              <a:rPr lang="id-ID" dirty="0"/>
              <a:t>) dengan menggunakan algoritma </a:t>
            </a:r>
            <a:r>
              <a:rPr lang="id-ID" dirty="0" err="1"/>
              <a:t>decision</a:t>
            </a:r>
            <a:r>
              <a:rPr lang="id-ID" dirty="0"/>
              <a:t> </a:t>
            </a:r>
            <a:r>
              <a:rPr lang="id-ID" dirty="0" err="1"/>
              <a:t>tree</a:t>
            </a:r>
            <a:endParaRPr lang="id-ID" dirty="0"/>
          </a:p>
          <a:p>
            <a:pPr marL="514350" indent="-514350">
              <a:buFont typeface="+mj-lt"/>
              <a:buAutoNum type="arabicPeriod"/>
            </a:pPr>
            <a:r>
              <a:rPr lang="sv-SE" dirty="0"/>
              <a:t>Tampilkan </a:t>
            </a:r>
            <a:r>
              <a:rPr lang="sv-SE" dirty="0">
                <a:solidFill>
                  <a:srgbClr val="C00000"/>
                </a:solidFill>
              </a:rPr>
              <a:t>himpunan data </a:t>
            </a:r>
            <a:r>
              <a:rPr lang="sv-SE" dirty="0"/>
              <a:t>(dataset) dan </a:t>
            </a:r>
            <a:r>
              <a:rPr lang="sv-SE" dirty="0">
                <a:solidFill>
                  <a:srgbClr val="C00000"/>
                </a:solidFill>
              </a:rPr>
              <a:t>pengetahuan</a:t>
            </a:r>
            <a:r>
              <a:rPr lang="sv-SE" dirty="0"/>
              <a:t> (model tree) yang terbentuk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908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52400"/>
            <a:ext cx="8058150" cy="647700"/>
          </a:xfrm>
        </p:spPr>
        <p:txBody>
          <a:bodyPr>
            <a:normAutofit/>
          </a:bodyPr>
          <a:lstStyle/>
          <a:p>
            <a:pPr lvl="0"/>
            <a:r>
              <a:rPr lang="en-US" sz="4000" dirty="0" err="1"/>
              <a:t>Latihan</a:t>
            </a:r>
            <a:r>
              <a:rPr lang="id-ID" sz="4000" dirty="0"/>
              <a:t>:</a:t>
            </a:r>
            <a:r>
              <a:rPr lang="en-US" sz="4000" dirty="0"/>
              <a:t> </a:t>
            </a:r>
            <a:r>
              <a:rPr lang="id-ID" sz="4000" dirty="0"/>
              <a:t>Klastering Jenis Bunga Iris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2" t="32640" r="38131" b="23760"/>
          <a:stretch/>
        </p:blipFill>
        <p:spPr bwMode="auto">
          <a:xfrm>
            <a:off x="6537859" y="2133600"/>
            <a:ext cx="5029200" cy="4165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990600"/>
            <a:ext cx="8610600" cy="2286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/>
              <a:t>Lakukan </a:t>
            </a:r>
            <a:r>
              <a:rPr lang="id-ID" dirty="0">
                <a:solidFill>
                  <a:srgbClr val="C00000"/>
                </a:solidFill>
              </a:rPr>
              <a:t>training </a:t>
            </a:r>
            <a:r>
              <a:rPr lang="id-ID" dirty="0"/>
              <a:t>pada data </a:t>
            </a:r>
            <a:r>
              <a:rPr lang="id-ID" dirty="0">
                <a:solidFill>
                  <a:srgbClr val="0070C0"/>
                </a:solidFill>
              </a:rPr>
              <a:t>Bunga Iris </a:t>
            </a:r>
            <a:r>
              <a:rPr lang="id-ID" dirty="0"/>
              <a:t>(</a:t>
            </a:r>
            <a:r>
              <a:rPr lang="id-ID" dirty="0">
                <a:solidFill>
                  <a:srgbClr val="C00000"/>
                </a:solidFill>
              </a:rPr>
              <a:t>ambil dari repositories rapidminer</a:t>
            </a:r>
            <a:r>
              <a:rPr lang="id-ID" dirty="0"/>
              <a:t>) dengan algoritma </a:t>
            </a:r>
            <a:r>
              <a:rPr lang="id-ID" dirty="0">
                <a:solidFill>
                  <a:srgbClr val="0070C0"/>
                </a:solidFill>
              </a:rPr>
              <a:t>k-Means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/>
              <a:t>Tampilkan </a:t>
            </a:r>
            <a:r>
              <a:rPr lang="sv-SE" dirty="0">
                <a:solidFill>
                  <a:srgbClr val="C00000"/>
                </a:solidFill>
              </a:rPr>
              <a:t>himpunan data </a:t>
            </a:r>
            <a:r>
              <a:rPr lang="sv-SE" dirty="0"/>
              <a:t>(dataset) dan </a:t>
            </a:r>
            <a:r>
              <a:rPr lang="sv-SE" dirty="0">
                <a:solidFill>
                  <a:srgbClr val="C00000"/>
                </a:solidFill>
              </a:rPr>
              <a:t>pengetahuan</a:t>
            </a:r>
            <a:r>
              <a:rPr lang="sv-SE" dirty="0"/>
              <a:t> (model tree) yang terbentuk</a:t>
            </a:r>
            <a:endParaRPr lang="id-ID" dirty="0"/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Tampilkan </a:t>
            </a:r>
            <a:r>
              <a:rPr lang="id-ID" dirty="0">
                <a:solidFill>
                  <a:srgbClr val="C00000"/>
                </a:solidFill>
              </a:rPr>
              <a:t>grafik</a:t>
            </a:r>
            <a:r>
              <a:rPr lang="id-ID" dirty="0"/>
              <a:t> dari cluster yang terbentuk</a:t>
            </a:r>
            <a:endParaRPr lang="sv-S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4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208" y="190500"/>
            <a:ext cx="8866188" cy="647700"/>
          </a:xfrm>
        </p:spPr>
        <p:txBody>
          <a:bodyPr>
            <a:noAutofit/>
          </a:bodyPr>
          <a:lstStyle/>
          <a:p>
            <a:pPr lvl="0"/>
            <a:r>
              <a:rPr lang="en-US" sz="4000" dirty="0" err="1"/>
              <a:t>Latihan</a:t>
            </a:r>
            <a:r>
              <a:rPr lang="en-US" sz="4000" dirty="0"/>
              <a:t>: </a:t>
            </a:r>
            <a:r>
              <a:rPr lang="id-ID" sz="4000" dirty="0"/>
              <a:t>Penentuan Mine/Rock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7" t="34262" r="23049" b="50534"/>
          <a:stretch/>
        </p:blipFill>
        <p:spPr bwMode="auto">
          <a:xfrm>
            <a:off x="1524000" y="4419601"/>
            <a:ext cx="4242492" cy="99355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7" t="25147" r="21082" b="30787"/>
          <a:stretch/>
        </p:blipFill>
        <p:spPr bwMode="auto">
          <a:xfrm>
            <a:off x="4648201" y="2589006"/>
            <a:ext cx="6019801" cy="411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066801"/>
            <a:ext cx="8458200" cy="19812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/>
              <a:t>Lakukan </a:t>
            </a:r>
            <a:r>
              <a:rPr lang="id-ID" dirty="0">
                <a:solidFill>
                  <a:srgbClr val="C00000"/>
                </a:solidFill>
              </a:rPr>
              <a:t>training </a:t>
            </a:r>
            <a:r>
              <a:rPr lang="id-ID" dirty="0"/>
              <a:t>pada data </a:t>
            </a:r>
            <a:r>
              <a:rPr lang="id-ID" dirty="0">
                <a:solidFill>
                  <a:srgbClr val="0070C0"/>
                </a:solidFill>
              </a:rPr>
              <a:t>Sonar</a:t>
            </a:r>
            <a:r>
              <a:rPr lang="id-ID" dirty="0"/>
              <a:t> (</a:t>
            </a:r>
            <a:r>
              <a:rPr lang="id-ID" dirty="0">
                <a:solidFill>
                  <a:srgbClr val="C00000"/>
                </a:solidFill>
              </a:rPr>
              <a:t>ambil dari repositories rapidminer</a:t>
            </a:r>
            <a:r>
              <a:rPr lang="id-ID" dirty="0"/>
              <a:t>) dengan menggunakan algoritma decision tree (C4.5)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/>
              <a:t>Tampilkan </a:t>
            </a:r>
            <a:r>
              <a:rPr lang="sv-SE" dirty="0">
                <a:solidFill>
                  <a:srgbClr val="C00000"/>
                </a:solidFill>
              </a:rPr>
              <a:t>himpunan data </a:t>
            </a:r>
            <a:r>
              <a:rPr lang="sv-SE" dirty="0"/>
              <a:t>(dataset) dan </a:t>
            </a:r>
            <a:r>
              <a:rPr lang="sv-SE" dirty="0">
                <a:solidFill>
                  <a:srgbClr val="C00000"/>
                </a:solidFill>
              </a:rPr>
              <a:t>pengetahuan</a:t>
            </a:r>
            <a:r>
              <a:rPr lang="sv-SE" dirty="0"/>
              <a:t> (model tree) yang terbentuk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16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966788"/>
            <a:ext cx="8534400" cy="230981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/>
              <a:t>Lakukan </a:t>
            </a:r>
            <a:r>
              <a:rPr lang="id-ID" dirty="0">
                <a:solidFill>
                  <a:srgbClr val="C00000"/>
                </a:solidFill>
              </a:rPr>
              <a:t>training </a:t>
            </a:r>
            <a:r>
              <a:rPr lang="id-ID" dirty="0"/>
              <a:t>pada data </a:t>
            </a:r>
            <a:r>
              <a:rPr lang="id-ID" dirty="0">
                <a:solidFill>
                  <a:srgbClr val="0070C0"/>
                </a:solidFill>
              </a:rPr>
              <a:t>Contact Lenses</a:t>
            </a:r>
            <a:r>
              <a:rPr lang="id-ID" dirty="0"/>
              <a:t> (</a:t>
            </a:r>
            <a:r>
              <a:rPr lang="id-ID" dirty="0" err="1">
                <a:solidFill>
                  <a:srgbClr val="C00000"/>
                </a:solidFill>
              </a:rPr>
              <a:t>contact-lenses</a:t>
            </a:r>
            <a:r>
              <a:rPr lang="id-ID" dirty="0">
                <a:solidFill>
                  <a:srgbClr val="C00000"/>
                </a:solidFill>
              </a:rPr>
              <a:t>.</a:t>
            </a:r>
            <a:r>
              <a:rPr lang="en-US" dirty="0" err="1">
                <a:solidFill>
                  <a:srgbClr val="C00000"/>
                </a:solidFill>
              </a:rPr>
              <a:t>xls</a:t>
            </a:r>
            <a:r>
              <a:rPr lang="id-ID" dirty="0"/>
              <a:t>) dengan menggunakan algoritma </a:t>
            </a:r>
            <a:r>
              <a:rPr lang="en-US" dirty="0"/>
              <a:t>decision tree</a:t>
            </a:r>
            <a:endParaRPr lang="id-ID" dirty="0"/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Gunakan operator </a:t>
            </a:r>
            <a:r>
              <a:rPr lang="id-ID" dirty="0" err="1">
                <a:solidFill>
                  <a:srgbClr val="C00000"/>
                </a:solidFill>
              </a:rPr>
              <a:t>Read</a:t>
            </a:r>
            <a:r>
              <a:rPr lang="id-ID" dirty="0">
                <a:solidFill>
                  <a:srgbClr val="C00000"/>
                </a:solidFill>
              </a:rPr>
              <a:t> Excel </a:t>
            </a:r>
            <a:r>
              <a:rPr lang="id-ID" dirty="0"/>
              <a:t>(</a:t>
            </a:r>
            <a:r>
              <a:rPr lang="id-ID" i="1" dirty="0" err="1"/>
              <a:t>on</a:t>
            </a:r>
            <a:r>
              <a:rPr lang="id-ID" i="1" dirty="0"/>
              <a:t> </a:t>
            </a:r>
            <a:r>
              <a:rPr lang="id-ID" i="1" dirty="0" err="1"/>
              <a:t>the</a:t>
            </a:r>
            <a:r>
              <a:rPr lang="id-ID" i="1" dirty="0"/>
              <a:t> </a:t>
            </a:r>
            <a:r>
              <a:rPr lang="id-ID" i="1" dirty="0" err="1"/>
              <a:t>fly</a:t>
            </a:r>
            <a:r>
              <a:rPr lang="id-ID" dirty="0"/>
              <a:t>) atau langsung menggunakan fitur </a:t>
            </a:r>
            <a:r>
              <a:rPr lang="id-ID" dirty="0" err="1">
                <a:solidFill>
                  <a:srgbClr val="C00000"/>
                </a:solidFill>
              </a:rPr>
              <a:t>Import</a:t>
            </a:r>
            <a:r>
              <a:rPr lang="id-ID" dirty="0">
                <a:solidFill>
                  <a:srgbClr val="C00000"/>
                </a:solidFill>
              </a:rPr>
              <a:t> Data</a:t>
            </a:r>
            <a:r>
              <a:rPr lang="id-ID" dirty="0"/>
              <a:t> (</a:t>
            </a:r>
            <a:r>
              <a:rPr lang="id-ID" i="1" dirty="0" err="1"/>
              <a:t>persistent</a:t>
            </a:r>
            <a:r>
              <a:rPr lang="id-ID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/>
              <a:t>Tampilkan </a:t>
            </a:r>
            <a:r>
              <a:rPr lang="sv-SE" dirty="0">
                <a:solidFill>
                  <a:srgbClr val="C00000"/>
                </a:solidFill>
              </a:rPr>
              <a:t>himpunan data </a:t>
            </a:r>
            <a:r>
              <a:rPr lang="sv-SE" dirty="0"/>
              <a:t>(dataset) dan </a:t>
            </a:r>
            <a:r>
              <a:rPr lang="sv-SE" dirty="0">
                <a:solidFill>
                  <a:srgbClr val="C00000"/>
                </a:solidFill>
              </a:rPr>
              <a:t>pengetahuan</a:t>
            </a:r>
            <a:r>
              <a:rPr lang="sv-SE" dirty="0"/>
              <a:t> (model tree) yang terbentuk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8473" y="152400"/>
            <a:ext cx="8866188" cy="6477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Latihan</a:t>
            </a:r>
            <a:r>
              <a:rPr lang="en-US" dirty="0"/>
              <a:t>: R</a:t>
            </a:r>
            <a:r>
              <a:rPr lang="id-ID" dirty="0" err="1"/>
              <a:t>ekomendasi</a:t>
            </a:r>
            <a:r>
              <a:rPr lang="id-ID" dirty="0"/>
              <a:t> </a:t>
            </a:r>
            <a:r>
              <a:rPr lang="id-ID" dirty="0" err="1"/>
              <a:t>Contact</a:t>
            </a:r>
            <a:r>
              <a:rPr lang="id-ID" dirty="0"/>
              <a:t> </a:t>
            </a:r>
            <a:r>
              <a:rPr lang="id-ID" dirty="0" err="1"/>
              <a:t>Lenses</a:t>
            </a:r>
            <a:endParaRPr lang="id-ID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0" t="27508" r="31115" b="30262"/>
          <a:stretch/>
        </p:blipFill>
        <p:spPr bwMode="auto">
          <a:xfrm>
            <a:off x="6273338" y="3186112"/>
            <a:ext cx="4394662" cy="329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57" r="42722" b="20553"/>
          <a:stretch/>
        </p:blipFill>
        <p:spPr bwMode="auto">
          <a:xfrm>
            <a:off x="1589476" y="3352800"/>
            <a:ext cx="468862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765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>
                <a:solidFill>
                  <a:srgbClr val="C00000"/>
                </a:solidFill>
              </a:rPr>
              <a:t>Read</a:t>
            </a:r>
            <a:r>
              <a:rPr lang="id-ID" dirty="0">
                <a:solidFill>
                  <a:srgbClr val="C00000"/>
                </a:solidFill>
              </a:rPr>
              <a:t> Excel </a:t>
            </a:r>
            <a:r>
              <a:rPr lang="id-ID" dirty="0"/>
              <a:t>Operator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667" b="7785"/>
          <a:stretch/>
        </p:blipFill>
        <p:spPr>
          <a:xfrm>
            <a:off x="3724977" y="1938952"/>
            <a:ext cx="6638223" cy="491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0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>
                <a:solidFill>
                  <a:srgbClr val="C00000"/>
                </a:solidFill>
              </a:rPr>
              <a:t>Import</a:t>
            </a:r>
            <a:r>
              <a:rPr lang="id-ID" dirty="0">
                <a:solidFill>
                  <a:srgbClr val="C00000"/>
                </a:solidFill>
              </a:rPr>
              <a:t> Data </a:t>
            </a:r>
            <a:r>
              <a:rPr lang="id-ID" dirty="0" err="1"/>
              <a:t>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875" b="11111"/>
          <a:stretch/>
        </p:blipFill>
        <p:spPr>
          <a:xfrm>
            <a:off x="3330341" y="1612309"/>
            <a:ext cx="6794734" cy="486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5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24128" y="1857676"/>
            <a:ext cx="9339072" cy="461887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/>
              <a:t>Lakukan </a:t>
            </a:r>
            <a:r>
              <a:rPr lang="id-ID" dirty="0" err="1">
                <a:solidFill>
                  <a:srgbClr val="C00000"/>
                </a:solidFill>
              </a:rPr>
              <a:t>training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/>
              <a:t>pada data </a:t>
            </a:r>
            <a:r>
              <a:rPr lang="id-ID" dirty="0">
                <a:solidFill>
                  <a:srgbClr val="0070C0"/>
                </a:solidFill>
              </a:rPr>
              <a:t>CPU</a:t>
            </a:r>
            <a:r>
              <a:rPr lang="id-ID" dirty="0"/>
              <a:t> (</a:t>
            </a:r>
            <a:r>
              <a:rPr lang="id-ID" dirty="0" err="1"/>
              <a:t>cpu</a:t>
            </a:r>
            <a:r>
              <a:rPr lang="id-ID" dirty="0"/>
              <a:t>.</a:t>
            </a:r>
            <a:r>
              <a:rPr lang="en-US" dirty="0" err="1"/>
              <a:t>xls</a:t>
            </a:r>
            <a:r>
              <a:rPr lang="id-ID" dirty="0"/>
              <a:t>) dengan menggunakan algoritma </a:t>
            </a:r>
            <a:r>
              <a:rPr lang="id-ID" dirty="0">
                <a:solidFill>
                  <a:srgbClr val="C00000"/>
                </a:solidFill>
              </a:rPr>
              <a:t>linear </a:t>
            </a:r>
            <a:r>
              <a:rPr lang="id-ID" dirty="0" err="1">
                <a:solidFill>
                  <a:srgbClr val="C00000"/>
                </a:solidFill>
              </a:rPr>
              <a:t>regression</a:t>
            </a:r>
            <a:endParaRPr lang="id-ID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data </a:t>
            </a:r>
            <a:r>
              <a:rPr lang="en-US" dirty="0" err="1"/>
              <a:t>baru</a:t>
            </a:r>
            <a:r>
              <a:rPr lang="en-US" dirty="0"/>
              <a:t> (</a:t>
            </a:r>
            <a:r>
              <a:rPr lang="en-US" dirty="0">
                <a:solidFill>
                  <a:srgbClr val="0070C0"/>
                </a:solidFill>
              </a:rPr>
              <a:t>cpu-testing.xls</a:t>
            </a:r>
            <a:r>
              <a:rPr lang="en-US" dirty="0"/>
              <a:t>), </a:t>
            </a:r>
            <a:r>
              <a:rPr lang="en-US" dirty="0" err="1"/>
              <a:t>untuk</a:t>
            </a:r>
            <a:r>
              <a:rPr lang="en-US" dirty="0"/>
              <a:t> model yang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1. Data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10 setting </a:t>
            </a:r>
            <a:r>
              <a:rPr lang="en-US" dirty="0" err="1"/>
              <a:t>konfigurasi</a:t>
            </a:r>
            <a:r>
              <a:rPr lang="en-US" dirty="0"/>
              <a:t>, yang </a:t>
            </a:r>
            <a:r>
              <a:rPr lang="en-US" dirty="0" err="1">
                <a:solidFill>
                  <a:srgbClr val="C00000"/>
                </a:solidFill>
              </a:rPr>
              <a:t>belum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diketahui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berapa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performancenya</a:t>
            </a:r>
            <a:endParaRPr lang="en-US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Amati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estimasi</a:t>
            </a:r>
            <a:r>
              <a:rPr lang="en-US" dirty="0"/>
              <a:t> performance </a:t>
            </a:r>
            <a:r>
              <a:rPr lang="en-US" dirty="0" err="1"/>
              <a:t>dari</a:t>
            </a:r>
            <a:r>
              <a:rPr lang="en-US" dirty="0"/>
              <a:t> 10 setting </a:t>
            </a:r>
            <a:r>
              <a:rPr lang="en-US" dirty="0" err="1"/>
              <a:t>konfigurasi</a:t>
            </a:r>
            <a:r>
              <a:rPr lang="en-US" dirty="0"/>
              <a:t> di </a:t>
            </a:r>
            <a:r>
              <a:rPr lang="en-US" dirty="0" err="1"/>
              <a:t>atas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Latihan</a:t>
            </a:r>
            <a:r>
              <a:rPr lang="en-US" dirty="0"/>
              <a:t>: E</a:t>
            </a:r>
            <a:r>
              <a:rPr lang="id-ID" dirty="0" err="1"/>
              <a:t>stimasi</a:t>
            </a:r>
            <a:r>
              <a:rPr lang="id-ID" dirty="0"/>
              <a:t> </a:t>
            </a:r>
            <a:r>
              <a:rPr lang="id-ID" dirty="0" err="1"/>
              <a:t>Performance</a:t>
            </a:r>
            <a:r>
              <a:rPr lang="id-ID" dirty="0"/>
              <a:t> CPU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7778" r="34166" b="31111"/>
          <a:stretch/>
        </p:blipFill>
        <p:spPr>
          <a:xfrm>
            <a:off x="6910939" y="4167113"/>
            <a:ext cx="4191846" cy="2440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760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676400" y="381000"/>
          <a:ext cx="885825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52401"/>
            <a:ext cx="8286750" cy="762000"/>
          </a:xfrm>
        </p:spPr>
        <p:txBody>
          <a:bodyPr>
            <a:normAutofit/>
          </a:bodyPr>
          <a:lstStyle/>
          <a:p>
            <a:r>
              <a:rPr lang="en-US" dirty="0"/>
              <a:t>Proses Data </a:t>
            </a:r>
            <a:r>
              <a:rPr lang="id-ID" dirty="0"/>
              <a:t>Mining</a:t>
            </a:r>
          </a:p>
        </p:txBody>
      </p:sp>
      <p:sp>
        <p:nvSpPr>
          <p:cNvPr id="7" name="Text Box 51"/>
          <p:cNvSpPr txBox="1">
            <a:spLocks noChangeArrowheads="1"/>
          </p:cNvSpPr>
          <p:nvPr/>
        </p:nvSpPr>
        <p:spPr bwMode="auto">
          <a:xfrm>
            <a:off x="1676400" y="4454564"/>
            <a:ext cx="2228840" cy="1428404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endParaRPr lang="en-US" sz="100" b="1" dirty="0">
              <a:solidFill>
                <a:schemeClr val="accent2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alibri" panose="020F0502020204030204" pitchFamily="34" charset="0"/>
              </a:rPr>
              <a:t>DATA PREPROCESSING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</a:rPr>
              <a:t>Data Cleaning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</a:rPr>
              <a:t>Data Integration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</a:rPr>
              <a:t>Data Reduction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</a:rPr>
              <a:t>Data Transformation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endParaRPr lang="en-US" sz="600" i="1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4152903" y="4463002"/>
            <a:ext cx="1447795" cy="1436227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</a:rPr>
              <a:t/>
            </a:r>
            <a:b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</a:rPr>
            </a:br>
            <a:r>
              <a:rPr lang="en-US" sz="1600" b="1" dirty="0">
                <a:solidFill>
                  <a:schemeClr val="accent6"/>
                </a:solidFill>
                <a:latin typeface="Calibri" panose="020F0502020204030204" pitchFamily="34" charset="0"/>
              </a:rPr>
              <a:t>MODELING</a:t>
            </a:r>
            <a:endParaRPr lang="en-US" sz="1200" b="1" dirty="0">
              <a:solidFill>
                <a:schemeClr val="accent6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92D050"/>
                </a:solidFill>
                <a:latin typeface="Calibri" panose="020F0502020204030204" pitchFamily="34" charset="0"/>
              </a:rPr>
              <a:t>Estimation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92D050"/>
                </a:solidFill>
                <a:latin typeface="Calibri" panose="020F0502020204030204" pitchFamily="34" charset="0"/>
              </a:rPr>
              <a:t>Prediction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92D050"/>
                </a:solidFill>
                <a:latin typeface="Calibri" panose="020F0502020204030204" pitchFamily="34" charset="0"/>
              </a:rPr>
              <a:t>Classification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92D050"/>
                </a:solidFill>
                <a:latin typeface="Calibri" panose="020F0502020204030204" pitchFamily="34" charset="0"/>
              </a:rPr>
              <a:t>Clustering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92D050"/>
                </a:solidFill>
                <a:latin typeface="Calibri" panose="020F0502020204030204" pitchFamily="34" charset="0"/>
              </a:rPr>
              <a:t>Association</a:t>
            </a:r>
            <a:endParaRPr lang="en-US" sz="1200" i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 bwMode="auto">
          <a:xfrm>
            <a:off x="2590800" y="3997364"/>
            <a:ext cx="0" cy="45720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 bwMode="auto">
          <a:xfrm>
            <a:off x="4876800" y="3997364"/>
            <a:ext cx="0" cy="457200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 Box 55">
            <a:extLst>
              <a:ext uri="{FF2B5EF4-FFF2-40B4-BE49-F238E27FC236}">
                <a16:creationId xmlns:a16="http://schemas.microsoft.com/office/drawing/2014/main" id="{F95E9C7A-E2AE-4203-96C3-E31C727B2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048" y="4439310"/>
            <a:ext cx="1447795" cy="1436227"/>
          </a:xfrm>
          <a:prstGeom prst="rect">
            <a:avLst/>
          </a:prstGeom>
          <a:noFill/>
          <a:ln w="9525">
            <a:solidFill>
              <a:srgbClr val="159B9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600" b="1" dirty="0">
                <a:solidFill>
                  <a:srgbClr val="159B91"/>
                </a:solidFill>
                <a:latin typeface="Calibri" panose="020F0502020204030204" pitchFamily="34" charset="0"/>
              </a:rPr>
              <a:t/>
            </a:r>
            <a:br>
              <a:rPr lang="en-US" sz="1600" b="1" dirty="0">
                <a:solidFill>
                  <a:srgbClr val="159B91"/>
                </a:solidFill>
                <a:latin typeface="Calibri" panose="020F0502020204030204" pitchFamily="34" charset="0"/>
              </a:rPr>
            </a:br>
            <a:r>
              <a:rPr lang="en-US" sz="1600" b="1" dirty="0">
                <a:solidFill>
                  <a:srgbClr val="159B91"/>
                </a:solidFill>
                <a:latin typeface="Calibri" panose="020F0502020204030204" pitchFamily="34" charset="0"/>
              </a:rPr>
              <a:t>MODEL</a:t>
            </a:r>
            <a:endParaRPr lang="en-US" sz="1200" b="1" dirty="0">
              <a:solidFill>
                <a:srgbClr val="159B9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159B91"/>
                </a:solidFill>
                <a:latin typeface="Calibri" panose="020F0502020204030204" pitchFamily="34" charset="0"/>
              </a:rPr>
              <a:t>Formula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159B91"/>
                </a:solidFill>
                <a:latin typeface="Calibri" panose="020F0502020204030204" pitchFamily="34" charset="0"/>
              </a:rPr>
              <a:t>Tree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159B91"/>
                </a:solidFill>
                <a:latin typeface="Calibri" panose="020F0502020204030204" pitchFamily="34" charset="0"/>
              </a:rPr>
              <a:t>Cluster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159B91"/>
                </a:solidFill>
                <a:latin typeface="Calibri" panose="020F0502020204030204" pitchFamily="34" charset="0"/>
              </a:rPr>
              <a:t>Rule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rgbClr val="159B91"/>
                </a:solidFill>
                <a:latin typeface="Calibri" panose="020F0502020204030204" pitchFamily="34" charset="0"/>
              </a:rPr>
              <a:t>Correlation</a:t>
            </a:r>
            <a:endParaRPr lang="en-US" sz="1200" i="1" dirty="0">
              <a:solidFill>
                <a:srgbClr val="159B91"/>
              </a:solidFill>
              <a:latin typeface="Calibri" panose="020F050202020403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CBCBDA-8AAE-4733-9129-E163F5412997}"/>
              </a:ext>
            </a:extLst>
          </p:cNvPr>
          <p:cNvCxnSpPr>
            <a:cxnSpLocks/>
          </p:cNvCxnSpPr>
          <p:nvPr/>
        </p:nvCxnSpPr>
        <p:spPr bwMode="auto">
          <a:xfrm>
            <a:off x="7219945" y="3973672"/>
            <a:ext cx="0" cy="457200"/>
          </a:xfrm>
          <a:prstGeom prst="straightConnector1">
            <a:avLst/>
          </a:prstGeom>
          <a:ln w="38100">
            <a:solidFill>
              <a:srgbClr val="159B9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 Box 55">
            <a:extLst>
              <a:ext uri="{FF2B5EF4-FFF2-40B4-BE49-F238E27FC236}">
                <a16:creationId xmlns:a16="http://schemas.microsoft.com/office/drawing/2014/main" id="{04F3B2A0-127C-4B73-8F7C-14813D29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303" y="4428037"/>
            <a:ext cx="1447795" cy="10053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  <a:t/>
            </a:r>
            <a:b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  <a:t>KINERJA</a:t>
            </a:r>
            <a:endParaRPr lang="en-US" sz="1200" b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Akurasi</a:t>
            </a:r>
            <a:endParaRPr lang="en-US" sz="1400" i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</a:rPr>
              <a:t>Tingkat Error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Jumlah</a:t>
            </a: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</a:rPr>
              <a:t> Cluster</a:t>
            </a:r>
            <a:endParaRPr lang="en-US" sz="1200" i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43A2FB-151A-4E57-A220-A6E2436B2129}"/>
              </a:ext>
            </a:extLst>
          </p:cNvPr>
          <p:cNvCxnSpPr>
            <a:cxnSpLocks/>
          </p:cNvCxnSpPr>
          <p:nvPr/>
        </p:nvCxnSpPr>
        <p:spPr bwMode="auto">
          <a:xfrm>
            <a:off x="9601200" y="3962400"/>
            <a:ext cx="0" cy="4572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Box 55">
            <a:extLst>
              <a:ext uri="{FF2B5EF4-FFF2-40B4-BE49-F238E27FC236}">
                <a16:creationId xmlns:a16="http://schemas.microsoft.com/office/drawing/2014/main" id="{9ED15901-1680-4858-A8D3-C587C8EAD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303" y="5472550"/>
            <a:ext cx="1447795" cy="10053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  <a:t/>
            </a:r>
            <a:b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  <a:t>MODEL</a:t>
            </a:r>
            <a:endParaRPr lang="en-US" sz="1200" b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Atribute</a:t>
            </a: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</a:rPr>
              <a:t>/</a:t>
            </a: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Faktor</a:t>
            </a:r>
            <a:endParaRPr lang="en-US" sz="1400" i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Korelasi</a:t>
            </a:r>
            <a:endParaRPr lang="en-US" sz="1400" i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1400" i="1" dirty="0" err="1">
                <a:solidFill>
                  <a:schemeClr val="accent1"/>
                </a:solidFill>
                <a:latin typeface="Calibri" panose="020F0502020204030204" pitchFamily="34" charset="0"/>
              </a:rPr>
              <a:t>Bobot</a:t>
            </a:r>
            <a:endParaRPr lang="en-US" sz="1400" i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CE68E0-F737-4CDE-A855-8200AB7531D6}"/>
              </a:ext>
            </a:extLst>
          </p:cNvPr>
          <p:cNvSpPr/>
          <p:nvPr/>
        </p:nvSpPr>
        <p:spPr>
          <a:xfrm>
            <a:off x="1600200" y="1066800"/>
            <a:ext cx="7010400" cy="5410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102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 animBg="1"/>
      <p:bldP spid="18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-273159"/>
            <a:ext cx="9720072" cy="1842077"/>
          </a:xfrm>
        </p:spPr>
        <p:txBody>
          <a:bodyPr>
            <a:normAutofit/>
          </a:bodyPr>
          <a:lstStyle/>
          <a:p>
            <a:r>
              <a:rPr lang="en-US" dirty="0" err="1"/>
              <a:t>Estimasi</a:t>
            </a:r>
            <a:r>
              <a:rPr lang="id-ID" dirty="0"/>
              <a:t> Performace </a:t>
            </a:r>
            <a:r>
              <a:rPr lang="en-US" dirty="0" err="1"/>
              <a:t>cpu</a:t>
            </a:r>
            <a:r>
              <a:rPr lang="en-US" dirty="0"/>
              <a:t>-testing</a:t>
            </a:r>
            <a:r>
              <a:rPr lang="id-ID" dirty="0"/>
              <a:t>.</a:t>
            </a:r>
            <a:r>
              <a:rPr lang="en-US" dirty="0" err="1"/>
              <a:t>xls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124" t="21094" r="44340" b="48437"/>
          <a:stretch/>
        </p:blipFill>
        <p:spPr>
          <a:xfrm>
            <a:off x="1153977" y="2101435"/>
            <a:ext cx="5445578" cy="35363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7493" y="5218614"/>
            <a:ext cx="291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i="1" dirty="0">
                <a:solidFill>
                  <a:srgbClr val="0070C0"/>
                </a:solidFill>
              </a:rPr>
              <a:t>cpu-testing.xls</a:t>
            </a: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6040" y="2922434"/>
            <a:ext cx="1483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i="1" dirty="0">
                <a:solidFill>
                  <a:srgbClr val="C00000"/>
                </a:solidFill>
              </a:rPr>
              <a:t>cpu.xls</a:t>
            </a:r>
            <a:endParaRPr lang="en-US" sz="2800" i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364F2B-75EC-45FC-ACDC-A8C5E867D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67" t="22912" r="52408" b="42688"/>
          <a:stretch/>
        </p:blipFill>
        <p:spPr>
          <a:xfrm>
            <a:off x="7925909" y="1139336"/>
            <a:ext cx="3234224" cy="2322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81039874-12E9-4E2E-9266-AE54C249BD02}"/>
              </a:ext>
            </a:extLst>
          </p:cNvPr>
          <p:cNvSpPr/>
          <p:nvPr/>
        </p:nvSpPr>
        <p:spPr>
          <a:xfrm rot="2802641">
            <a:off x="6667522" y="3151129"/>
            <a:ext cx="1235273" cy="569293"/>
          </a:xfrm>
          <a:prstGeom prst="striped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C685B333-78DF-49C8-BF87-8ABCEFD0B942}"/>
              </a:ext>
            </a:extLst>
          </p:cNvPr>
          <p:cNvSpPr/>
          <p:nvPr/>
        </p:nvSpPr>
        <p:spPr>
          <a:xfrm rot="19443352">
            <a:off x="6651685" y="1742235"/>
            <a:ext cx="1029953" cy="628705"/>
          </a:xfrm>
          <a:prstGeom prst="striped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8581" y="3869608"/>
            <a:ext cx="4305300" cy="2835993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d-ID" sz="2000" dirty="0"/>
              <a:t>Performance CPU =   </a:t>
            </a:r>
            <a:r>
              <a:rPr lang="de-DE" sz="2000" dirty="0"/>
              <a:t> 0.038 * MYCT</a:t>
            </a:r>
            <a:endParaRPr lang="id-ID" sz="2000" dirty="0"/>
          </a:p>
          <a:p>
            <a:pPr marL="0" indent="0">
              <a:buNone/>
            </a:pPr>
            <a:r>
              <a:rPr lang="id-ID" sz="2000" dirty="0"/>
              <a:t>		       </a:t>
            </a:r>
            <a:r>
              <a:rPr lang="de-DE" sz="2000" dirty="0"/>
              <a:t>+ 0.017 * MMIN</a:t>
            </a:r>
            <a:endParaRPr lang="id-ID" sz="2000" dirty="0"/>
          </a:p>
          <a:p>
            <a:pPr marL="0" indent="0">
              <a:buNone/>
            </a:pPr>
            <a:r>
              <a:rPr lang="id-ID" sz="2000" dirty="0"/>
              <a:t>		       </a:t>
            </a:r>
            <a:r>
              <a:rPr lang="de-DE" sz="2000" dirty="0"/>
              <a:t>+ 0.004 * MMAX</a:t>
            </a:r>
            <a:endParaRPr lang="id-ID" sz="2000" dirty="0"/>
          </a:p>
          <a:p>
            <a:pPr marL="0" indent="0">
              <a:buNone/>
            </a:pPr>
            <a:r>
              <a:rPr lang="id-ID" sz="2000" dirty="0"/>
              <a:t>		       </a:t>
            </a:r>
            <a:r>
              <a:rPr lang="de-DE" sz="2000" dirty="0"/>
              <a:t>+ 0.603 * CACH</a:t>
            </a:r>
            <a:endParaRPr lang="id-ID" sz="2000" dirty="0"/>
          </a:p>
          <a:p>
            <a:pPr marL="0" indent="0">
              <a:buNone/>
            </a:pPr>
            <a:r>
              <a:rPr lang="id-ID" sz="2000" dirty="0"/>
              <a:t>		       </a:t>
            </a:r>
            <a:r>
              <a:rPr lang="de-DE" sz="2000" dirty="0"/>
              <a:t>+ 1.291 * CHMIN</a:t>
            </a:r>
            <a:endParaRPr lang="id-ID" sz="2000" dirty="0"/>
          </a:p>
          <a:p>
            <a:pPr marL="0" indent="0">
              <a:buNone/>
            </a:pPr>
            <a:r>
              <a:rPr lang="id-ID" sz="2000" dirty="0"/>
              <a:t>		       </a:t>
            </a:r>
            <a:r>
              <a:rPr lang="de-DE" sz="2000" dirty="0"/>
              <a:t>+ 0.906 * CHMAX</a:t>
            </a:r>
            <a:endParaRPr lang="id-ID" sz="2000" dirty="0"/>
          </a:p>
          <a:p>
            <a:pPr marL="0" indent="0">
              <a:buNone/>
            </a:pPr>
            <a:r>
              <a:rPr lang="id-ID" sz="2000" dirty="0"/>
              <a:t>		       - </a:t>
            </a:r>
            <a:r>
              <a:rPr lang="de-DE" sz="2000" dirty="0"/>
              <a:t>43.975</a:t>
            </a:r>
          </a:p>
        </p:txBody>
      </p:sp>
      <p:sp>
        <p:nvSpPr>
          <p:cNvPr id="9" name="Flowchart: Terminator 8"/>
          <p:cNvSpPr/>
          <p:nvPr/>
        </p:nvSpPr>
        <p:spPr>
          <a:xfrm>
            <a:off x="9644514" y="6256421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199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3200" dirty="0"/>
              <a:t>Lakukan </a:t>
            </a:r>
            <a:r>
              <a:rPr lang="id-ID" sz="3200" dirty="0" err="1">
                <a:solidFill>
                  <a:srgbClr val="C00000"/>
                </a:solidFill>
              </a:rPr>
              <a:t>training</a:t>
            </a:r>
            <a:r>
              <a:rPr lang="id-ID" sz="3200" dirty="0">
                <a:solidFill>
                  <a:srgbClr val="C00000"/>
                </a:solidFill>
              </a:rPr>
              <a:t> </a:t>
            </a:r>
            <a:r>
              <a:rPr lang="id-ID" sz="3200" dirty="0"/>
              <a:t>pada data pemilu (</a:t>
            </a:r>
            <a:r>
              <a:rPr lang="id-ID" sz="3200" dirty="0" err="1">
                <a:solidFill>
                  <a:srgbClr val="0070C0"/>
                </a:solidFill>
              </a:rPr>
              <a:t>datapemilukpu.xls</a:t>
            </a:r>
            <a:r>
              <a:rPr lang="id-ID" sz="3200" dirty="0"/>
              <a:t>) dengan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00B050"/>
                </a:solidFill>
              </a:rPr>
              <a:t>algoritma</a:t>
            </a:r>
            <a:r>
              <a:rPr lang="en-US" sz="3200" dirty="0">
                <a:solidFill>
                  <a:srgbClr val="00B050"/>
                </a:solidFill>
              </a:rPr>
              <a:t> yang </a:t>
            </a:r>
            <a:r>
              <a:rPr lang="en-US" sz="3200" dirty="0" err="1">
                <a:solidFill>
                  <a:srgbClr val="00B050"/>
                </a:solidFill>
              </a:rPr>
              <a:t>tepat</a:t>
            </a:r>
            <a:endParaRPr lang="id-ID" sz="3200" dirty="0">
              <a:solidFill>
                <a:srgbClr val="00B05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Data bisa ditarik dari </a:t>
            </a:r>
            <a:r>
              <a:rPr lang="id-ID" sz="3200" dirty="0" err="1"/>
              <a:t>Import</a:t>
            </a:r>
            <a:r>
              <a:rPr lang="id-ID" sz="3200" dirty="0"/>
              <a:t> Data atau operator </a:t>
            </a:r>
            <a:r>
              <a:rPr lang="id-ID" sz="3200" dirty="0" err="1"/>
              <a:t>Read</a:t>
            </a:r>
            <a:r>
              <a:rPr lang="id-ID" sz="3200" dirty="0"/>
              <a:t> Excel</a:t>
            </a:r>
          </a:p>
          <a:p>
            <a:pPr marL="514350" indent="-514350">
              <a:buFont typeface="+mj-lt"/>
              <a:buAutoNum type="arabicPeriod"/>
            </a:pPr>
            <a:r>
              <a:rPr lang="sv-SE" sz="3200" dirty="0"/>
              <a:t>Tampilkan </a:t>
            </a:r>
            <a:r>
              <a:rPr lang="sv-SE" sz="3200" dirty="0">
                <a:solidFill>
                  <a:srgbClr val="C00000"/>
                </a:solidFill>
              </a:rPr>
              <a:t>himpunan data </a:t>
            </a:r>
            <a:r>
              <a:rPr lang="sv-SE" sz="3200" dirty="0"/>
              <a:t>(dataset) dan </a:t>
            </a:r>
            <a:r>
              <a:rPr lang="sv-SE" sz="3200" dirty="0">
                <a:solidFill>
                  <a:srgbClr val="C00000"/>
                </a:solidFill>
              </a:rPr>
              <a:t>pengetahuan</a:t>
            </a:r>
            <a:r>
              <a:rPr lang="sv-SE" sz="3200" dirty="0"/>
              <a:t> (pola/model) yang terbentuk</a:t>
            </a:r>
            <a:endParaRPr lang="id-ID" sz="3200" dirty="0"/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Gunakan model yang dihasilkan untuk memprediksi </a:t>
            </a:r>
            <a:r>
              <a:rPr lang="id-ID" sz="3200" dirty="0">
                <a:solidFill>
                  <a:srgbClr val="00B050"/>
                </a:solidFill>
              </a:rPr>
              <a:t>datapemilukpu-testing.xls</a:t>
            </a:r>
            <a:endParaRPr lang="sv-SE" sz="3200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Latihan</a:t>
            </a:r>
            <a:r>
              <a:rPr lang="en-US" dirty="0"/>
              <a:t>: </a:t>
            </a:r>
            <a:r>
              <a:rPr lang="en-US" dirty="0" err="1"/>
              <a:t>Pr</a:t>
            </a:r>
            <a:r>
              <a:rPr lang="id-ID" dirty="0" err="1"/>
              <a:t>ediksi</a:t>
            </a:r>
            <a:r>
              <a:rPr lang="id-ID" dirty="0"/>
              <a:t> </a:t>
            </a:r>
            <a:r>
              <a:rPr lang="id-ID" dirty="0" err="1"/>
              <a:t>Elektabilitas</a:t>
            </a:r>
            <a:r>
              <a:rPr lang="id-ID" dirty="0"/>
              <a:t> </a:t>
            </a:r>
            <a:r>
              <a:rPr lang="id-ID" dirty="0" err="1"/>
              <a:t>Caleg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5720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039701-B429-495D-BD38-8E3361C3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4AFC3-3752-418A-A508-C12C9918F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4F1D90-0496-4C6F-BA6E-A9B0337A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Proses </a:t>
            </a:r>
            <a:r>
              <a:rPr lang="en-US" dirty="0" err="1"/>
              <a:t>Pr</a:t>
            </a:r>
            <a:r>
              <a:rPr lang="id-ID" dirty="0"/>
              <a:t>ediksi Elektabilitas Caleg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55FB0-0681-401D-A7D0-E256A6B68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61" t="22242" r="8334" b="34171"/>
          <a:stretch/>
        </p:blipFill>
        <p:spPr>
          <a:xfrm>
            <a:off x="1317706" y="2545080"/>
            <a:ext cx="8696618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066801"/>
            <a:ext cx="8286750" cy="5638799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pada</a:t>
            </a:r>
            <a:r>
              <a:rPr lang="en-US" sz="3200" dirty="0"/>
              <a:t> data </a:t>
            </a:r>
            <a:r>
              <a:rPr lang="id-ID" sz="3200" dirty="0"/>
              <a:t>konsumsi minyak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C00000"/>
                </a:solidFill>
              </a:rPr>
              <a:t>HeatingOil.csv</a:t>
            </a:r>
            <a:r>
              <a:rPr lang="en-US" sz="3200" dirty="0"/>
              <a:t>)</a:t>
            </a:r>
            <a:endParaRPr lang="id-ID" sz="3200" dirty="0"/>
          </a:p>
          <a:p>
            <a:pPr lvl="1"/>
            <a:r>
              <a:rPr lang="id-ID" sz="2800" dirty="0" err="1"/>
              <a:t>Dataset</a:t>
            </a:r>
            <a:r>
              <a:rPr lang="id-ID" sz="2800" dirty="0"/>
              <a:t> </a:t>
            </a:r>
            <a:r>
              <a:rPr lang="id-ID" sz="2800" dirty="0">
                <a:solidFill>
                  <a:srgbClr val="0070C0"/>
                </a:solidFill>
              </a:rPr>
              <a:t>jumlah konsumsi minyak untuk alat pemanas ruangan </a:t>
            </a:r>
            <a:r>
              <a:rPr lang="id-ID" sz="2800" dirty="0"/>
              <a:t>di rumah </a:t>
            </a:r>
            <a:r>
              <a:rPr lang="id-ID" sz="2800" dirty="0" err="1"/>
              <a:t>pertahun</a:t>
            </a:r>
            <a:r>
              <a:rPr lang="id-ID" sz="2800" dirty="0"/>
              <a:t> </a:t>
            </a:r>
            <a:r>
              <a:rPr lang="id-ID" sz="2800" dirty="0" err="1"/>
              <a:t>perrumah</a:t>
            </a:r>
            <a:endParaRPr lang="id-ID" sz="2800" dirty="0"/>
          </a:p>
          <a:p>
            <a:pPr lvl="1"/>
            <a:r>
              <a:rPr lang="id-ID" sz="2800" dirty="0"/>
              <a:t>Atribut: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Insulation</a:t>
            </a:r>
            <a:r>
              <a:rPr lang="id-ID" sz="2400" dirty="0"/>
              <a:t>: Ketebalan </a:t>
            </a:r>
            <a:r>
              <a:rPr lang="id-ID" sz="2400" dirty="0" err="1"/>
              <a:t>insulasi</a:t>
            </a:r>
            <a:r>
              <a:rPr lang="id-ID" sz="2400" dirty="0"/>
              <a:t> rumah</a:t>
            </a:r>
          </a:p>
          <a:p>
            <a:pPr lvl="2"/>
            <a:r>
              <a:rPr lang="id-ID" sz="2400" dirty="0">
                <a:solidFill>
                  <a:srgbClr val="0070C0"/>
                </a:solidFill>
              </a:rPr>
              <a:t>Temperatur</a:t>
            </a:r>
            <a:r>
              <a:rPr lang="id-ID" sz="2400" dirty="0"/>
              <a:t>: Suhu udara sekitar rumah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Heating</a:t>
            </a:r>
            <a:r>
              <a:rPr lang="id-ID" sz="2400" dirty="0">
                <a:solidFill>
                  <a:srgbClr val="0070C0"/>
                </a:solidFill>
              </a:rPr>
              <a:t> Oil</a:t>
            </a:r>
            <a:r>
              <a:rPr lang="id-ID" sz="2400" dirty="0"/>
              <a:t>: Jumlah konsumsi minyak </a:t>
            </a:r>
            <a:r>
              <a:rPr lang="id-ID" sz="2400" dirty="0" err="1"/>
              <a:t>pertahun</a:t>
            </a:r>
            <a:r>
              <a:rPr lang="id-ID" sz="2400" dirty="0"/>
              <a:t> </a:t>
            </a:r>
            <a:r>
              <a:rPr lang="id-ID" sz="2400" dirty="0" err="1"/>
              <a:t>perrumah</a:t>
            </a:r>
            <a:endParaRPr lang="id-ID" sz="2400" dirty="0"/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Number</a:t>
            </a:r>
            <a:r>
              <a:rPr lang="id-ID" sz="2400" dirty="0">
                <a:solidFill>
                  <a:srgbClr val="0070C0"/>
                </a:solidFill>
              </a:rPr>
              <a:t> </a:t>
            </a:r>
            <a:r>
              <a:rPr lang="id-ID" sz="2400" dirty="0" err="1">
                <a:solidFill>
                  <a:srgbClr val="0070C0"/>
                </a:solidFill>
              </a:rPr>
              <a:t>of</a:t>
            </a:r>
            <a:r>
              <a:rPr lang="id-ID" sz="2400" dirty="0">
                <a:solidFill>
                  <a:srgbClr val="0070C0"/>
                </a:solidFill>
              </a:rPr>
              <a:t> </a:t>
            </a:r>
            <a:r>
              <a:rPr lang="id-ID" sz="2400" dirty="0" err="1">
                <a:solidFill>
                  <a:srgbClr val="0070C0"/>
                </a:solidFill>
              </a:rPr>
              <a:t>Occupant</a:t>
            </a:r>
            <a:r>
              <a:rPr lang="id-ID" sz="2400" dirty="0"/>
              <a:t>: Jumlah penghuni rumah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Average</a:t>
            </a:r>
            <a:r>
              <a:rPr lang="id-ID" sz="2400" dirty="0">
                <a:solidFill>
                  <a:srgbClr val="0070C0"/>
                </a:solidFill>
              </a:rPr>
              <a:t> Age</a:t>
            </a:r>
            <a:r>
              <a:rPr lang="id-ID" sz="2400" dirty="0"/>
              <a:t>: Rata-rata umur penghuni rumah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Home</a:t>
            </a:r>
            <a:r>
              <a:rPr lang="id-ID" sz="2400" dirty="0">
                <a:solidFill>
                  <a:srgbClr val="0070C0"/>
                </a:solidFill>
              </a:rPr>
              <a:t> </a:t>
            </a:r>
            <a:r>
              <a:rPr lang="id-ID" sz="2400" dirty="0" err="1">
                <a:solidFill>
                  <a:srgbClr val="0070C0"/>
                </a:solidFill>
              </a:rPr>
              <a:t>Size</a:t>
            </a:r>
            <a:r>
              <a:rPr lang="id-ID" sz="2400" dirty="0"/>
              <a:t>: Ukuran rumah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Gunakan</a:t>
            </a:r>
            <a:r>
              <a:rPr lang="en-US" sz="3200" dirty="0"/>
              <a:t> operator</a:t>
            </a:r>
            <a:r>
              <a:rPr lang="en-US" sz="3200" dirty="0">
                <a:solidFill>
                  <a:srgbClr val="FF0000"/>
                </a:solidFill>
              </a:rPr>
              <a:t> Set Role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memilih</a:t>
            </a:r>
            <a:r>
              <a:rPr lang="en-US" sz="3200" dirty="0"/>
              <a:t> Label (Heating Oil),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langsung</a:t>
            </a:r>
            <a:r>
              <a:rPr lang="en-US" sz="3200" dirty="0"/>
              <a:t> </a:t>
            </a:r>
            <a:r>
              <a:rPr lang="en-US" sz="3200" dirty="0" err="1"/>
              <a:t>dipilih</a:t>
            </a:r>
            <a:r>
              <a:rPr lang="en-US" sz="3200" dirty="0"/>
              <a:t> pada </a:t>
            </a:r>
            <a:r>
              <a:rPr lang="en-US" sz="3200" dirty="0" err="1"/>
              <a:t>saat</a:t>
            </a:r>
            <a:r>
              <a:rPr lang="en-US" sz="3200" dirty="0"/>
              <a:t> Import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Pilih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C00000"/>
                </a:solidFill>
              </a:rPr>
              <a:t>metode</a:t>
            </a:r>
            <a:r>
              <a:rPr lang="en-US" sz="3200" dirty="0">
                <a:solidFill>
                  <a:srgbClr val="C00000"/>
                </a:solidFill>
              </a:rPr>
              <a:t> yang </a:t>
            </a:r>
            <a:r>
              <a:rPr lang="en-US" sz="3200" dirty="0" err="1">
                <a:solidFill>
                  <a:srgbClr val="C00000"/>
                </a:solidFill>
              </a:rPr>
              <a:t>tepat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/>
              <a:t>supaya</a:t>
            </a:r>
            <a:r>
              <a:rPr lang="en-US" sz="3200" dirty="0"/>
              <a:t> </a:t>
            </a:r>
            <a:r>
              <a:rPr lang="en-US" sz="3200" dirty="0" err="1"/>
              <a:t>menghasilkan</a:t>
            </a:r>
            <a:r>
              <a:rPr lang="en-US" sz="3200" dirty="0"/>
              <a:t> </a:t>
            </a:r>
            <a:r>
              <a:rPr lang="id-ID" sz="3200" dirty="0"/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Apply model yang dihasilkan ke data pelanggan baru di file </a:t>
            </a:r>
            <a:r>
              <a:rPr lang="id-ID" sz="3200" dirty="0">
                <a:solidFill>
                  <a:srgbClr val="C00000"/>
                </a:solidFill>
              </a:rPr>
              <a:t>HeatingOil-Scoring.csv</a:t>
            </a:r>
            <a:r>
              <a:rPr lang="id-ID" sz="3200" dirty="0"/>
              <a:t>, supaya kita bisa mengestimasi berapa kebutuhan konsumsi minyak mereka, untuk mengatur stok penjualan minyak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52401"/>
            <a:ext cx="8515350" cy="685800"/>
          </a:xfrm>
        </p:spPr>
        <p:txBody>
          <a:bodyPr>
            <a:normAutofit/>
          </a:bodyPr>
          <a:lstStyle/>
          <a:p>
            <a:r>
              <a:rPr lang="en-US" sz="4000" dirty="0" err="1"/>
              <a:t>Latihan</a:t>
            </a:r>
            <a:r>
              <a:rPr lang="en-US" sz="4000" dirty="0"/>
              <a:t>: </a:t>
            </a:r>
            <a:r>
              <a:rPr lang="en-US" sz="4000" dirty="0" err="1"/>
              <a:t>Estimasi</a:t>
            </a:r>
            <a:r>
              <a:rPr lang="en-US" sz="4000" dirty="0"/>
              <a:t> </a:t>
            </a:r>
            <a:r>
              <a:rPr lang="en-US" sz="4000" dirty="0" err="1"/>
              <a:t>Konsumsi</a:t>
            </a:r>
            <a:r>
              <a:rPr lang="en-US" sz="4000" dirty="0"/>
              <a:t> </a:t>
            </a:r>
            <a:r>
              <a:rPr lang="en-US" sz="4000" dirty="0" err="1"/>
              <a:t>Minyak</a:t>
            </a:r>
            <a:endParaRPr lang="id-ID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872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01C134-13E1-47B6-9654-992C4B37E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CE4101-1326-4980-A4DF-3C7A9F807FF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FCB18D-C674-41FB-9689-0DC8F15C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Proses </a:t>
            </a:r>
            <a:r>
              <a:rPr lang="en-US" dirty="0" err="1"/>
              <a:t>Estimasi</a:t>
            </a:r>
            <a:r>
              <a:rPr lang="en-US" dirty="0"/>
              <a:t> </a:t>
            </a:r>
            <a:r>
              <a:rPr lang="en-US" dirty="0" err="1"/>
              <a:t>Konsumsi</a:t>
            </a:r>
            <a:r>
              <a:rPr lang="en-US" dirty="0"/>
              <a:t> </a:t>
            </a:r>
            <a:r>
              <a:rPr lang="en-US" dirty="0" err="1"/>
              <a:t>Minyak</a:t>
            </a:r>
            <a:r>
              <a:rPr lang="id-ID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E20ED-1739-473E-9937-7664CE226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2" t="26250" r="15000" b="37500"/>
          <a:stretch/>
        </p:blipFill>
        <p:spPr>
          <a:xfrm>
            <a:off x="1446224" y="2571549"/>
            <a:ext cx="9038897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0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143001"/>
            <a:ext cx="8286750" cy="533354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pada</a:t>
            </a:r>
            <a:r>
              <a:rPr lang="en-US" sz="3200" dirty="0"/>
              <a:t> data </a:t>
            </a:r>
            <a:r>
              <a:rPr lang="id-ID" sz="3200" dirty="0"/>
              <a:t>konsumsi minyak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C00000"/>
                </a:solidFill>
              </a:rPr>
              <a:t>HeatingOil.csv</a:t>
            </a:r>
            <a:r>
              <a:rPr lang="en-US" sz="3200" dirty="0"/>
              <a:t>)</a:t>
            </a:r>
            <a:endParaRPr lang="id-ID" sz="3200" dirty="0"/>
          </a:p>
          <a:p>
            <a:pPr lvl="1"/>
            <a:r>
              <a:rPr lang="id-ID" sz="2800" dirty="0" err="1"/>
              <a:t>Dataset</a:t>
            </a:r>
            <a:r>
              <a:rPr lang="id-ID" sz="2800" dirty="0"/>
              <a:t> </a:t>
            </a:r>
            <a:r>
              <a:rPr lang="id-ID" sz="2800" dirty="0">
                <a:solidFill>
                  <a:srgbClr val="0070C0"/>
                </a:solidFill>
              </a:rPr>
              <a:t>jumlah konsumsi minyak untuk alat pemanas ruangan </a:t>
            </a:r>
            <a:r>
              <a:rPr lang="id-ID" sz="2800" dirty="0"/>
              <a:t>di rumah </a:t>
            </a:r>
            <a:r>
              <a:rPr lang="id-ID" sz="2800" dirty="0" err="1"/>
              <a:t>pertahun</a:t>
            </a:r>
            <a:r>
              <a:rPr lang="id-ID" sz="2800" dirty="0"/>
              <a:t> </a:t>
            </a:r>
            <a:r>
              <a:rPr lang="id-ID" sz="2800" dirty="0" err="1"/>
              <a:t>perrumah</a:t>
            </a:r>
            <a:endParaRPr lang="id-ID" sz="2800" dirty="0"/>
          </a:p>
          <a:p>
            <a:pPr lvl="1"/>
            <a:r>
              <a:rPr lang="id-ID" sz="2800" dirty="0"/>
              <a:t>Atribut: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Insulation</a:t>
            </a:r>
            <a:r>
              <a:rPr lang="id-ID" sz="2400" dirty="0"/>
              <a:t>: Ketebalan </a:t>
            </a:r>
            <a:r>
              <a:rPr lang="id-ID" sz="2400" dirty="0" err="1"/>
              <a:t>insulasi</a:t>
            </a:r>
            <a:r>
              <a:rPr lang="id-ID" sz="2400" dirty="0"/>
              <a:t> rumah</a:t>
            </a:r>
          </a:p>
          <a:p>
            <a:pPr lvl="2"/>
            <a:r>
              <a:rPr lang="id-ID" sz="2400" dirty="0">
                <a:solidFill>
                  <a:srgbClr val="0070C0"/>
                </a:solidFill>
              </a:rPr>
              <a:t>Temperatur</a:t>
            </a:r>
            <a:r>
              <a:rPr lang="id-ID" sz="2400" dirty="0"/>
              <a:t>: Suhu udara sekitar rumah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Heating</a:t>
            </a:r>
            <a:r>
              <a:rPr lang="id-ID" sz="2400" dirty="0">
                <a:solidFill>
                  <a:srgbClr val="0070C0"/>
                </a:solidFill>
              </a:rPr>
              <a:t> Oil</a:t>
            </a:r>
            <a:r>
              <a:rPr lang="id-ID" sz="2400" dirty="0"/>
              <a:t>: Jumlah konsumsi minyak </a:t>
            </a:r>
            <a:r>
              <a:rPr lang="id-ID" sz="2400" dirty="0" err="1"/>
              <a:t>pertahun</a:t>
            </a:r>
            <a:r>
              <a:rPr lang="id-ID" sz="2400" dirty="0"/>
              <a:t> </a:t>
            </a:r>
            <a:r>
              <a:rPr lang="id-ID" sz="2400" dirty="0" err="1"/>
              <a:t>perrumah</a:t>
            </a:r>
            <a:endParaRPr lang="id-ID" sz="2400" dirty="0"/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Number</a:t>
            </a:r>
            <a:r>
              <a:rPr lang="id-ID" sz="2400" dirty="0">
                <a:solidFill>
                  <a:srgbClr val="0070C0"/>
                </a:solidFill>
              </a:rPr>
              <a:t> </a:t>
            </a:r>
            <a:r>
              <a:rPr lang="id-ID" sz="2400" dirty="0" err="1">
                <a:solidFill>
                  <a:srgbClr val="0070C0"/>
                </a:solidFill>
              </a:rPr>
              <a:t>of</a:t>
            </a:r>
            <a:r>
              <a:rPr lang="id-ID" sz="2400" dirty="0">
                <a:solidFill>
                  <a:srgbClr val="0070C0"/>
                </a:solidFill>
              </a:rPr>
              <a:t> </a:t>
            </a:r>
            <a:r>
              <a:rPr lang="id-ID" sz="2400" dirty="0" err="1">
                <a:solidFill>
                  <a:srgbClr val="0070C0"/>
                </a:solidFill>
              </a:rPr>
              <a:t>Occupant</a:t>
            </a:r>
            <a:r>
              <a:rPr lang="id-ID" sz="2400" dirty="0"/>
              <a:t>: Jumlah penghuni rumah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Average</a:t>
            </a:r>
            <a:r>
              <a:rPr lang="id-ID" sz="2400" dirty="0">
                <a:solidFill>
                  <a:srgbClr val="0070C0"/>
                </a:solidFill>
              </a:rPr>
              <a:t> Age</a:t>
            </a:r>
            <a:r>
              <a:rPr lang="id-ID" sz="2400" dirty="0"/>
              <a:t>: Rata-rata umur penghuni rumah</a:t>
            </a:r>
          </a:p>
          <a:p>
            <a:pPr lvl="2"/>
            <a:r>
              <a:rPr lang="id-ID" sz="2400" dirty="0" err="1">
                <a:solidFill>
                  <a:srgbClr val="0070C0"/>
                </a:solidFill>
              </a:rPr>
              <a:t>Home</a:t>
            </a:r>
            <a:r>
              <a:rPr lang="id-ID" sz="2400" dirty="0">
                <a:solidFill>
                  <a:srgbClr val="0070C0"/>
                </a:solidFill>
              </a:rPr>
              <a:t> </a:t>
            </a:r>
            <a:r>
              <a:rPr lang="id-ID" sz="2400" dirty="0" err="1">
                <a:solidFill>
                  <a:srgbClr val="0070C0"/>
                </a:solidFill>
              </a:rPr>
              <a:t>Size</a:t>
            </a:r>
            <a:r>
              <a:rPr lang="id-ID" sz="2400" dirty="0"/>
              <a:t>: Ukuran rumah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Tujuannya ingin mendapatkan informasi tentang </a:t>
            </a:r>
            <a:r>
              <a:rPr lang="id-ID" sz="3200" dirty="0">
                <a:solidFill>
                  <a:srgbClr val="C00000"/>
                </a:solidFill>
              </a:rPr>
              <a:t>atribut apa saja yang paling berpengaruh pada konsumsi minyak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52401"/>
            <a:ext cx="8515350" cy="685800"/>
          </a:xfrm>
        </p:spPr>
        <p:txBody>
          <a:bodyPr>
            <a:normAutofit/>
          </a:bodyPr>
          <a:lstStyle/>
          <a:p>
            <a:r>
              <a:rPr lang="en-US" sz="4000" dirty="0" err="1"/>
              <a:t>Latihan</a:t>
            </a:r>
            <a:r>
              <a:rPr lang="en-US" sz="4000" dirty="0"/>
              <a:t>: </a:t>
            </a:r>
            <a:r>
              <a:rPr lang="id-ID" sz="4000" dirty="0">
                <a:solidFill>
                  <a:srgbClr val="C00000"/>
                </a:solidFill>
              </a:rPr>
              <a:t>Matrix </a:t>
            </a:r>
            <a:r>
              <a:rPr lang="id-ID" sz="4000" dirty="0" err="1">
                <a:solidFill>
                  <a:srgbClr val="C00000"/>
                </a:solidFill>
              </a:rPr>
              <a:t>Correlation</a:t>
            </a:r>
            <a:r>
              <a:rPr lang="en-US" sz="4000" dirty="0">
                <a:solidFill>
                  <a:srgbClr val="C00000"/>
                </a:solidFill>
              </a:rPr>
              <a:t> </a:t>
            </a:r>
            <a:r>
              <a:rPr lang="en-US" sz="4000" dirty="0" err="1"/>
              <a:t>Konsumsi</a:t>
            </a:r>
            <a:r>
              <a:rPr lang="en-US" sz="4000" dirty="0"/>
              <a:t> </a:t>
            </a:r>
            <a:r>
              <a:rPr lang="en-US" sz="4000" dirty="0" err="1"/>
              <a:t>Minyak</a:t>
            </a:r>
            <a:endParaRPr lang="id-ID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108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A333-13D5-4E28-8773-E8FB17F85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F4A09-7048-4CB4-9343-5B0D0D8EE1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636E14-5309-4C44-A160-56966A8D6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43FDF-8752-455F-A665-8B2E144DC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000" b="50000"/>
          <a:stretch/>
        </p:blipFill>
        <p:spPr>
          <a:xfrm>
            <a:off x="1524000" y="-18343"/>
            <a:ext cx="6288960" cy="4057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39C324-2B4D-4E29-8489-572230B7C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89" b="45556"/>
          <a:stretch/>
        </p:blipFill>
        <p:spPr>
          <a:xfrm>
            <a:off x="2667001" y="3223275"/>
            <a:ext cx="7794011" cy="3495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ECA6BCCD-2DCD-43ED-9E30-5BFE90B067A3}"/>
              </a:ext>
            </a:extLst>
          </p:cNvPr>
          <p:cNvSpPr/>
          <p:nvPr/>
        </p:nvSpPr>
        <p:spPr>
          <a:xfrm rot="5400000">
            <a:off x="8058063" y="2289912"/>
            <a:ext cx="1447800" cy="125712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40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7425E-30B5-42D5-934C-92A6D36D56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DF3CF4-54BD-40DF-AFE8-37492C63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52400"/>
            <a:ext cx="7829551" cy="685801"/>
          </a:xfrm>
        </p:spPr>
        <p:txBody>
          <a:bodyPr>
            <a:normAutofit fontScale="90000"/>
          </a:bodyPr>
          <a:lstStyle/>
          <a:p>
            <a:r>
              <a:rPr lang="id-ID" dirty="0"/>
              <a:t>Tingkat </a:t>
            </a:r>
            <a:r>
              <a:rPr lang="id-ID" dirty="0">
                <a:solidFill>
                  <a:srgbClr val="C00000"/>
                </a:solidFill>
              </a:rPr>
              <a:t>Korelasi 4 Atribut </a:t>
            </a:r>
            <a:r>
              <a:rPr lang="id-ID" dirty="0"/>
              <a:t>terhadap Konsumsi Minyak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6C3EE4-9864-4B09-A154-DA29B820CDD0}"/>
              </a:ext>
            </a:extLst>
          </p:cNvPr>
          <p:cNvSpPr/>
          <p:nvPr/>
        </p:nvSpPr>
        <p:spPr>
          <a:xfrm>
            <a:off x="4429290" y="1089913"/>
            <a:ext cx="2438400" cy="1524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>
                <a:solidFill>
                  <a:schemeClr val="tx1"/>
                </a:solidFill>
              </a:rPr>
              <a:t>Jumlah Penghuni Rumah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BF3EB6-6D20-4439-8D9B-F224AB29BC35}"/>
              </a:ext>
            </a:extLst>
          </p:cNvPr>
          <p:cNvSpPr/>
          <p:nvPr/>
        </p:nvSpPr>
        <p:spPr>
          <a:xfrm>
            <a:off x="2273681" y="2051147"/>
            <a:ext cx="2438400" cy="152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err="1">
                <a:solidFill>
                  <a:schemeClr val="tx1"/>
                </a:solidFill>
              </a:rPr>
              <a:t>Rata-Rata</a:t>
            </a:r>
            <a:r>
              <a:rPr lang="id-ID" sz="2400" b="1" dirty="0">
                <a:solidFill>
                  <a:schemeClr val="tx1"/>
                </a:solidFill>
              </a:rPr>
              <a:t> Umur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328FB5-000D-4BF4-9BBA-A8181F2A17DF}"/>
              </a:ext>
            </a:extLst>
          </p:cNvPr>
          <p:cNvSpPr/>
          <p:nvPr/>
        </p:nvSpPr>
        <p:spPr>
          <a:xfrm>
            <a:off x="1993637" y="3705898"/>
            <a:ext cx="2438400" cy="15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>
                <a:solidFill>
                  <a:schemeClr val="tx1"/>
                </a:solidFill>
              </a:rPr>
              <a:t>Ketebalan </a:t>
            </a:r>
            <a:r>
              <a:rPr lang="id-ID" sz="2400" b="1" dirty="0" err="1">
                <a:solidFill>
                  <a:schemeClr val="tx1"/>
                </a:solidFill>
              </a:rPr>
              <a:t>Insulasi</a:t>
            </a:r>
            <a:r>
              <a:rPr lang="id-ID" sz="2400" b="1" dirty="0">
                <a:solidFill>
                  <a:schemeClr val="tx1"/>
                </a:solidFill>
              </a:rPr>
              <a:t> Rumah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EC376D-3C37-4174-B888-1C1523180FED}"/>
              </a:ext>
            </a:extLst>
          </p:cNvPr>
          <p:cNvSpPr/>
          <p:nvPr/>
        </p:nvSpPr>
        <p:spPr>
          <a:xfrm>
            <a:off x="3235534" y="5267334"/>
            <a:ext cx="2438400" cy="15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>
                <a:solidFill>
                  <a:schemeClr val="tx1"/>
                </a:solidFill>
              </a:rPr>
              <a:t>Temperatur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88A701-3EC2-4EC6-A620-D75F471C5F3E}"/>
              </a:ext>
            </a:extLst>
          </p:cNvPr>
          <p:cNvSpPr/>
          <p:nvPr/>
        </p:nvSpPr>
        <p:spPr>
          <a:xfrm>
            <a:off x="7940879" y="3190220"/>
            <a:ext cx="2438400" cy="152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>
                <a:solidFill>
                  <a:schemeClr val="bg1"/>
                </a:solidFill>
              </a:rPr>
              <a:t>Konsumsi Minyak</a:t>
            </a:r>
            <a:endParaRPr lang="en-US" sz="2800" b="1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709F64-51E9-4E0C-80BE-75D055110E7C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6510595" y="2390729"/>
            <a:ext cx="1710328" cy="8576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5F973D-F16B-4DE8-A88C-FAD34C73A752}"/>
              </a:ext>
            </a:extLst>
          </p:cNvPr>
          <p:cNvCxnSpPr>
            <a:cxnSpLocks/>
          </p:cNvCxnSpPr>
          <p:nvPr/>
        </p:nvCxnSpPr>
        <p:spPr>
          <a:xfrm>
            <a:off x="4717303" y="2934604"/>
            <a:ext cx="3141263" cy="8192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4D2DBE-CA56-4867-8026-5D6C6533DEFF}"/>
              </a:ext>
            </a:extLst>
          </p:cNvPr>
          <p:cNvCxnSpPr>
            <a:cxnSpLocks/>
          </p:cNvCxnSpPr>
          <p:nvPr/>
        </p:nvCxnSpPr>
        <p:spPr>
          <a:xfrm flipV="1">
            <a:off x="4528753" y="4235549"/>
            <a:ext cx="3412127" cy="2452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962CCE-A99A-4E69-AE8B-9FAFC761130D}"/>
              </a:ext>
            </a:extLst>
          </p:cNvPr>
          <p:cNvCxnSpPr>
            <a:cxnSpLocks/>
          </p:cNvCxnSpPr>
          <p:nvPr/>
        </p:nvCxnSpPr>
        <p:spPr>
          <a:xfrm flipV="1">
            <a:off x="5797388" y="4668758"/>
            <a:ext cx="2508413" cy="111976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F1F06B-DC37-4E3E-B4D8-825FA0FC0F52}"/>
              </a:ext>
            </a:extLst>
          </p:cNvPr>
          <p:cNvSpPr txBox="1"/>
          <p:nvPr/>
        </p:nvSpPr>
        <p:spPr>
          <a:xfrm>
            <a:off x="5791754" y="2811930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solidFill>
                  <a:srgbClr val="0070C0"/>
                </a:solidFill>
              </a:rPr>
              <a:t>0.848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356D1-2FFB-41AE-B5DA-0DA70CF1ADEB}"/>
              </a:ext>
            </a:extLst>
          </p:cNvPr>
          <p:cNvSpPr txBox="1"/>
          <p:nvPr/>
        </p:nvSpPr>
        <p:spPr>
          <a:xfrm>
            <a:off x="6526107" y="5336204"/>
            <a:ext cx="1197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solidFill>
                  <a:srgbClr val="C00000"/>
                </a:solidFill>
              </a:rPr>
              <a:t>-0.774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458EE7-B661-4586-AB55-7EB21546FF0D}"/>
              </a:ext>
            </a:extLst>
          </p:cNvPr>
          <p:cNvSpPr txBox="1"/>
          <p:nvPr/>
        </p:nvSpPr>
        <p:spPr>
          <a:xfrm>
            <a:off x="5140526" y="3817086"/>
            <a:ext cx="1067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solidFill>
                  <a:schemeClr val="accent2"/>
                </a:solidFill>
              </a:rPr>
              <a:t>0.736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94F66C-0AC3-4A40-B79F-682D9C870FA8}"/>
              </a:ext>
            </a:extLst>
          </p:cNvPr>
          <p:cNvSpPr txBox="1"/>
          <p:nvPr/>
        </p:nvSpPr>
        <p:spPr>
          <a:xfrm>
            <a:off x="7051593" y="2246563"/>
            <a:ext cx="1326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rgbClr val="00B050"/>
                </a:solidFill>
              </a:rPr>
              <a:t>0.381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48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pada</a:t>
            </a:r>
            <a:r>
              <a:rPr lang="en-US" sz="3200" dirty="0"/>
              <a:t> data </a:t>
            </a:r>
            <a:r>
              <a:rPr lang="en-US" sz="3200" dirty="0" err="1"/>
              <a:t>transaksi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C00000"/>
                </a:solidFill>
              </a:rPr>
              <a:t>transaksi.xlsx</a:t>
            </a:r>
            <a:r>
              <a:rPr lang="en-US" sz="3200" dirty="0"/>
              <a:t>)</a:t>
            </a:r>
            <a:endParaRPr lang="en-US" sz="2400" i="1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Pilih</a:t>
            </a:r>
            <a:r>
              <a:rPr lang="en-US" sz="3200" dirty="0"/>
              <a:t> </a:t>
            </a:r>
            <a:r>
              <a:rPr lang="en-US" sz="3200" dirty="0" err="1"/>
              <a:t>metode</a:t>
            </a:r>
            <a:r>
              <a:rPr lang="en-US" sz="3200" dirty="0"/>
              <a:t> yang </a:t>
            </a:r>
            <a:r>
              <a:rPr lang="en-US" sz="3200" dirty="0" err="1"/>
              <a:t>tepat</a:t>
            </a:r>
            <a:r>
              <a:rPr lang="en-US" sz="3200" dirty="0"/>
              <a:t> </a:t>
            </a:r>
            <a:r>
              <a:rPr lang="en-US" sz="3200" dirty="0" err="1"/>
              <a:t>supaya</a:t>
            </a:r>
            <a:r>
              <a:rPr lang="en-US" sz="3200" dirty="0"/>
              <a:t> </a:t>
            </a:r>
            <a:r>
              <a:rPr lang="en-US" sz="3200" dirty="0" err="1"/>
              <a:t>menghasilkan</a:t>
            </a:r>
            <a:r>
              <a:rPr lang="en-US" sz="3200" dirty="0"/>
              <a:t> </a:t>
            </a:r>
            <a:r>
              <a:rPr lang="en-US" sz="3200" dirty="0" err="1"/>
              <a:t>pola</a:t>
            </a:r>
            <a:r>
              <a:rPr lang="en-US" sz="3200" dirty="0"/>
              <a:t> </a:t>
            </a:r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52401"/>
            <a:ext cx="8515350" cy="685800"/>
          </a:xfrm>
        </p:spPr>
        <p:txBody>
          <a:bodyPr>
            <a:normAutofit/>
          </a:bodyPr>
          <a:lstStyle/>
          <a:p>
            <a:r>
              <a:rPr lang="en-US" sz="4000" dirty="0" err="1"/>
              <a:t>Latihan</a:t>
            </a:r>
            <a:r>
              <a:rPr lang="en-US" sz="4000" dirty="0"/>
              <a:t>: </a:t>
            </a:r>
            <a:r>
              <a:rPr lang="en-US" sz="4000" dirty="0" err="1"/>
              <a:t>Aturan</a:t>
            </a:r>
            <a:r>
              <a:rPr lang="en-US" sz="4000" dirty="0"/>
              <a:t> </a:t>
            </a:r>
            <a:r>
              <a:rPr lang="en-US" sz="4000" dirty="0" err="1"/>
              <a:t>Asosiasi</a:t>
            </a:r>
            <a:r>
              <a:rPr lang="en-US" sz="4000" dirty="0"/>
              <a:t> Data </a:t>
            </a:r>
            <a:r>
              <a:rPr lang="en-US" sz="4000" dirty="0" err="1"/>
              <a:t>Transaksi</a:t>
            </a:r>
            <a:endParaRPr lang="id-ID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77174" t="17037" r="3804" b="58518"/>
          <a:stretch/>
        </p:blipFill>
        <p:spPr>
          <a:xfrm>
            <a:off x="4966635" y="4288055"/>
            <a:ext cx="5413809" cy="25522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025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6E1ABB-5E4F-402D-A765-BE6A49E56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175861-0FF8-4228-9173-2F9FACD9A5B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C310F2-F045-4FC3-A48C-4216A02E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9517D-3AE1-4BFD-94A3-CE378EFFE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00" b="5562"/>
          <a:stretch/>
        </p:blipFill>
        <p:spPr>
          <a:xfrm>
            <a:off x="2752824" y="902894"/>
            <a:ext cx="7901319" cy="573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9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sz="3400" dirty="0"/>
              <a:t>Lakukan </a:t>
            </a:r>
            <a:r>
              <a:rPr lang="id-ID" sz="3400" dirty="0" err="1">
                <a:solidFill>
                  <a:srgbClr val="C00000"/>
                </a:solidFill>
              </a:rPr>
              <a:t>training</a:t>
            </a:r>
            <a:r>
              <a:rPr lang="id-ID" sz="3400" dirty="0">
                <a:solidFill>
                  <a:srgbClr val="C00000"/>
                </a:solidFill>
              </a:rPr>
              <a:t> </a:t>
            </a:r>
            <a:r>
              <a:rPr lang="id-ID" sz="3400" dirty="0"/>
              <a:t>pada data golf (</a:t>
            </a:r>
            <a:r>
              <a:rPr lang="id-ID" sz="3400" dirty="0">
                <a:solidFill>
                  <a:srgbClr val="C00000"/>
                </a:solidFill>
              </a:rPr>
              <a:t>ambil dari </a:t>
            </a:r>
            <a:r>
              <a:rPr lang="id-ID" sz="3400" dirty="0" err="1">
                <a:solidFill>
                  <a:srgbClr val="C00000"/>
                </a:solidFill>
              </a:rPr>
              <a:t>repositories</a:t>
            </a:r>
            <a:r>
              <a:rPr lang="id-ID" sz="3400" dirty="0">
                <a:solidFill>
                  <a:srgbClr val="C00000"/>
                </a:solidFill>
              </a:rPr>
              <a:t> </a:t>
            </a:r>
            <a:r>
              <a:rPr lang="id-ID" sz="3400" dirty="0" err="1">
                <a:solidFill>
                  <a:srgbClr val="C00000"/>
                </a:solidFill>
              </a:rPr>
              <a:t>rapidminer</a:t>
            </a:r>
            <a:r>
              <a:rPr lang="id-ID" sz="3400" dirty="0"/>
              <a:t>) dengan menggunakan algoritma </a:t>
            </a:r>
            <a:r>
              <a:rPr lang="id-ID" sz="3400" dirty="0" err="1">
                <a:solidFill>
                  <a:srgbClr val="0070C0"/>
                </a:solidFill>
              </a:rPr>
              <a:t>decision</a:t>
            </a:r>
            <a:r>
              <a:rPr lang="id-ID" sz="3400" dirty="0">
                <a:solidFill>
                  <a:srgbClr val="0070C0"/>
                </a:solidFill>
              </a:rPr>
              <a:t> </a:t>
            </a:r>
            <a:r>
              <a:rPr lang="id-ID" sz="3400" dirty="0" err="1">
                <a:solidFill>
                  <a:srgbClr val="0070C0"/>
                </a:solidFill>
              </a:rPr>
              <a:t>tree</a:t>
            </a:r>
            <a:r>
              <a:rPr lang="id-ID" sz="3400" dirty="0">
                <a:solidFill>
                  <a:srgbClr val="0070C0"/>
                </a:solidFill>
              </a:rPr>
              <a:t> </a:t>
            </a:r>
            <a:endParaRPr lang="en-US" sz="3400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400" dirty="0"/>
          </a:p>
          <a:p>
            <a:pPr marL="514350" indent="-514350">
              <a:buFont typeface="+mj-lt"/>
              <a:buAutoNum type="arabicPeriod"/>
            </a:pPr>
            <a:r>
              <a:rPr lang="id-ID" sz="3400" dirty="0"/>
              <a:t>Tampilkan </a:t>
            </a:r>
            <a:r>
              <a:rPr lang="en-US" sz="3400" dirty="0" err="1">
                <a:solidFill>
                  <a:srgbClr val="C00000"/>
                </a:solidFill>
              </a:rPr>
              <a:t>himpunan</a:t>
            </a:r>
            <a:r>
              <a:rPr lang="en-US" sz="3400" dirty="0">
                <a:solidFill>
                  <a:srgbClr val="C00000"/>
                </a:solidFill>
              </a:rPr>
              <a:t> data </a:t>
            </a:r>
            <a:r>
              <a:rPr lang="en-US" sz="3400" dirty="0"/>
              <a:t>(dataset) </a:t>
            </a:r>
            <a:r>
              <a:rPr lang="id-ID" sz="3400" dirty="0"/>
              <a:t>dan</a:t>
            </a:r>
            <a:r>
              <a:rPr lang="en-US" sz="3400" dirty="0"/>
              <a:t> </a:t>
            </a:r>
            <a:r>
              <a:rPr lang="en-US" sz="3400" dirty="0" err="1">
                <a:solidFill>
                  <a:srgbClr val="C00000"/>
                </a:solidFill>
              </a:rPr>
              <a:t>pengetahuan</a:t>
            </a:r>
            <a:r>
              <a:rPr lang="en-US" sz="3400" dirty="0">
                <a:solidFill>
                  <a:srgbClr val="C00000"/>
                </a:solidFill>
              </a:rPr>
              <a:t> </a:t>
            </a:r>
            <a:r>
              <a:rPr lang="en-US" sz="3400" dirty="0"/>
              <a:t>(</a:t>
            </a:r>
            <a:r>
              <a:rPr lang="id-ID" sz="3400" dirty="0"/>
              <a:t>model </a:t>
            </a:r>
            <a:r>
              <a:rPr lang="id-ID" sz="3400" dirty="0" err="1"/>
              <a:t>tree</a:t>
            </a:r>
            <a:r>
              <a:rPr lang="en-US" sz="3400" dirty="0"/>
              <a:t>)</a:t>
            </a:r>
            <a:r>
              <a:rPr lang="id-ID" sz="3400" dirty="0"/>
              <a:t> yang terbentuk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52400"/>
            <a:ext cx="8866188" cy="647700"/>
          </a:xfrm>
        </p:spPr>
        <p:txBody>
          <a:bodyPr>
            <a:noAutofit/>
          </a:bodyPr>
          <a:lstStyle/>
          <a:p>
            <a:r>
              <a:rPr lang="en-US" dirty="0" err="1"/>
              <a:t>Latihan</a:t>
            </a:r>
            <a:r>
              <a:rPr lang="id-ID" dirty="0"/>
              <a:t>: Rekomendasi Main Golf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751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pada</a:t>
            </a:r>
            <a:r>
              <a:rPr lang="en-US" sz="3200" dirty="0"/>
              <a:t> data </a:t>
            </a:r>
            <a:r>
              <a:rPr lang="id-ID" sz="3200" dirty="0"/>
              <a:t>kelulusan mahasiswa </a:t>
            </a:r>
            <a:r>
              <a:rPr lang="en-US" sz="3200" dirty="0"/>
              <a:t>(</a:t>
            </a:r>
            <a:r>
              <a:rPr lang="en-US" sz="3200" dirty="0" err="1">
                <a:solidFill>
                  <a:srgbClr val="C00000"/>
                </a:solidFill>
              </a:rPr>
              <a:t>datakelulusanmahasiswa</a:t>
            </a:r>
            <a:r>
              <a:rPr lang="id-ID" sz="3200" dirty="0">
                <a:solidFill>
                  <a:srgbClr val="C00000"/>
                </a:solidFill>
              </a:rPr>
              <a:t>.</a:t>
            </a:r>
            <a:r>
              <a:rPr lang="id-ID" sz="3200" dirty="0" err="1">
                <a:solidFill>
                  <a:srgbClr val="C00000"/>
                </a:solidFill>
              </a:rPr>
              <a:t>xls</a:t>
            </a:r>
            <a:r>
              <a:rPr lang="en-US" sz="3200" dirty="0"/>
              <a:t>)</a:t>
            </a:r>
            <a:endParaRPr lang="id-ID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Gunakan operator </a:t>
            </a:r>
            <a:r>
              <a:rPr lang="id-ID" sz="3200" dirty="0" err="1">
                <a:solidFill>
                  <a:srgbClr val="C00000"/>
                </a:solidFill>
              </a:rPr>
              <a:t>Split</a:t>
            </a:r>
            <a:r>
              <a:rPr lang="id-ID" sz="3200" dirty="0">
                <a:solidFill>
                  <a:srgbClr val="C00000"/>
                </a:solidFill>
              </a:rPr>
              <a:t> Data</a:t>
            </a:r>
            <a:r>
              <a:rPr lang="id-ID" sz="3200" dirty="0"/>
              <a:t> untuk memecah data secara otomatis menjadi dua dengan perbandingan 0.9:0.1, di mana </a:t>
            </a:r>
            <a:r>
              <a:rPr lang="id-ID" sz="3200" dirty="0">
                <a:solidFill>
                  <a:srgbClr val="C00000"/>
                </a:solidFill>
              </a:rPr>
              <a:t>0.9 untuk </a:t>
            </a:r>
            <a:r>
              <a:rPr lang="id-ID" sz="3200" dirty="0" err="1">
                <a:solidFill>
                  <a:srgbClr val="C00000"/>
                </a:solidFill>
              </a:rPr>
              <a:t>training</a:t>
            </a:r>
            <a:r>
              <a:rPr lang="id-ID" sz="3200" dirty="0"/>
              <a:t> dan </a:t>
            </a:r>
            <a:r>
              <a:rPr lang="id-ID" sz="3200" dirty="0">
                <a:solidFill>
                  <a:srgbClr val="C00000"/>
                </a:solidFill>
              </a:rPr>
              <a:t>0.1 untuk testing</a:t>
            </a:r>
          </a:p>
          <a:p>
            <a:pPr marL="514350" indent="-514350">
              <a:buFont typeface="+mj-lt"/>
              <a:buAutoNum type="arabicPeriod"/>
            </a:pPr>
            <a:endParaRPr lang="id-ID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Pilih</a:t>
            </a:r>
            <a:r>
              <a:rPr lang="en-US" sz="3200" dirty="0"/>
              <a:t> </a:t>
            </a:r>
            <a:r>
              <a:rPr lang="en-US" sz="3200" dirty="0" err="1"/>
              <a:t>metode</a:t>
            </a:r>
            <a:r>
              <a:rPr lang="en-US" sz="3200" dirty="0"/>
              <a:t> yang </a:t>
            </a:r>
            <a:r>
              <a:rPr lang="en-US" sz="3200" dirty="0" err="1"/>
              <a:t>tepat</a:t>
            </a:r>
            <a:r>
              <a:rPr lang="en-US" sz="3200" dirty="0"/>
              <a:t> </a:t>
            </a:r>
            <a:r>
              <a:rPr lang="en-US" sz="3200" dirty="0" err="1"/>
              <a:t>supaya</a:t>
            </a:r>
            <a:r>
              <a:rPr lang="en-US" sz="3200" dirty="0"/>
              <a:t> </a:t>
            </a:r>
            <a:r>
              <a:rPr lang="en-US" sz="3200" dirty="0" err="1"/>
              <a:t>menghasilkan</a:t>
            </a:r>
            <a:r>
              <a:rPr lang="en-US" sz="3200" dirty="0"/>
              <a:t> </a:t>
            </a:r>
            <a:r>
              <a:rPr lang="en-US" sz="3200" dirty="0" err="1"/>
              <a:t>pola</a:t>
            </a:r>
            <a:r>
              <a:rPr lang="en-US" sz="3200" dirty="0"/>
              <a:t> </a:t>
            </a:r>
            <a:r>
              <a:rPr lang="id-ID" sz="3200" dirty="0"/>
              <a:t>yang bisa menguji data testing 10%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52400"/>
            <a:ext cx="8515350" cy="1965157"/>
          </a:xfrm>
        </p:spPr>
        <p:txBody>
          <a:bodyPr>
            <a:normAutofit/>
          </a:bodyPr>
          <a:lstStyle/>
          <a:p>
            <a:r>
              <a:rPr lang="en-US" sz="4000" dirty="0" err="1"/>
              <a:t>Latihan</a:t>
            </a:r>
            <a:r>
              <a:rPr lang="en-US" sz="4000" dirty="0"/>
              <a:t>: </a:t>
            </a:r>
            <a:r>
              <a:rPr lang="en-US" sz="4000" dirty="0" err="1"/>
              <a:t>Klasifikasi</a:t>
            </a:r>
            <a:r>
              <a:rPr lang="id-ID" dirty="0"/>
              <a:t> Data Kelulusan Mahasiswa</a:t>
            </a:r>
            <a:endParaRPr lang="id-ID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815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19411-1E49-438E-B0F8-14AB308C5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63331F-46BF-42B1-AA3D-210D36D987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0249CC-B1FA-4B0D-89EF-92CB050D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28172-F14B-444B-B18F-451C56CA7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25555" r="19166" b="31111"/>
          <a:stretch/>
        </p:blipFill>
        <p:spPr>
          <a:xfrm>
            <a:off x="2858702" y="2549153"/>
            <a:ext cx="6994107" cy="349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3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3200" dirty="0"/>
              <a:t>Lakukan </a:t>
            </a:r>
            <a:r>
              <a:rPr lang="id-ID" sz="3200" dirty="0" err="1">
                <a:solidFill>
                  <a:srgbClr val="C00000"/>
                </a:solidFill>
              </a:rPr>
              <a:t>training</a:t>
            </a:r>
            <a:r>
              <a:rPr lang="id-ID" sz="3200" dirty="0">
                <a:solidFill>
                  <a:srgbClr val="C00000"/>
                </a:solidFill>
              </a:rPr>
              <a:t> </a:t>
            </a:r>
            <a:r>
              <a:rPr lang="id-ID" sz="3200" dirty="0"/>
              <a:t>pada data </a:t>
            </a:r>
            <a:r>
              <a:rPr lang="en-US" sz="3200" dirty="0" err="1">
                <a:solidFill>
                  <a:srgbClr val="0070C0"/>
                </a:solidFill>
              </a:rPr>
              <a:t>Harga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Saham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id-ID" sz="3200" dirty="0"/>
              <a:t>(</a:t>
            </a:r>
            <a:r>
              <a:rPr lang="en-US" sz="3200" dirty="0" err="1">
                <a:solidFill>
                  <a:srgbClr val="FFC000"/>
                </a:solidFill>
              </a:rPr>
              <a:t>hargasaham</a:t>
            </a:r>
            <a:r>
              <a:rPr lang="en-US" sz="3200" dirty="0">
                <a:solidFill>
                  <a:srgbClr val="FFC000"/>
                </a:solidFill>
              </a:rPr>
              <a:t>-training</a:t>
            </a:r>
            <a:r>
              <a:rPr lang="id-ID" sz="3200" dirty="0">
                <a:solidFill>
                  <a:srgbClr val="FFC000"/>
                </a:solidFill>
              </a:rPr>
              <a:t>.</a:t>
            </a:r>
            <a:r>
              <a:rPr lang="en-US" sz="3200" dirty="0" err="1">
                <a:solidFill>
                  <a:srgbClr val="FFC000"/>
                </a:solidFill>
              </a:rPr>
              <a:t>xls</a:t>
            </a:r>
            <a:r>
              <a:rPr lang="id-ID" sz="3200" dirty="0">
                <a:solidFill>
                  <a:srgbClr val="FFC000"/>
                </a:solidFill>
              </a:rPr>
              <a:t>) </a:t>
            </a:r>
            <a:r>
              <a:rPr lang="id-ID" sz="3200" dirty="0"/>
              <a:t>dengan menggunakan </a:t>
            </a:r>
            <a:r>
              <a:rPr lang="id-ID" sz="3200" dirty="0" err="1"/>
              <a:t>algoritma</a:t>
            </a:r>
            <a:r>
              <a:rPr lang="id-ID" sz="3200" dirty="0"/>
              <a:t> yang tepat</a:t>
            </a:r>
            <a:endParaRPr lang="id-ID" sz="3200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sv-SE" sz="3200" dirty="0"/>
              <a:t>Tampilkan </a:t>
            </a:r>
            <a:r>
              <a:rPr lang="sv-SE" sz="3200" dirty="0">
                <a:solidFill>
                  <a:srgbClr val="C00000"/>
                </a:solidFill>
              </a:rPr>
              <a:t>himpunan data </a:t>
            </a:r>
            <a:r>
              <a:rPr lang="sv-SE" sz="3200" dirty="0"/>
              <a:t>(dataset) dan </a:t>
            </a:r>
            <a:r>
              <a:rPr lang="sv-SE" sz="3200" dirty="0">
                <a:solidFill>
                  <a:srgbClr val="C00000"/>
                </a:solidFill>
              </a:rPr>
              <a:t>pengetahuan</a:t>
            </a:r>
            <a:r>
              <a:rPr lang="sv-SE" sz="3200" dirty="0"/>
              <a:t> (model regresi) yang terbentuk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</a:t>
            </a:r>
            <a:r>
              <a:rPr lang="en-US" sz="3200" dirty="0" err="1"/>
              <a:t>pengujian</a:t>
            </a:r>
            <a:r>
              <a:rPr lang="en-US" sz="3200" dirty="0"/>
              <a:t> </a:t>
            </a:r>
            <a:r>
              <a:rPr lang="en-US" sz="3200" dirty="0" err="1"/>
              <a:t>terhadap</a:t>
            </a:r>
            <a:r>
              <a:rPr lang="en-US" sz="3200" dirty="0"/>
              <a:t> data </a:t>
            </a:r>
            <a:r>
              <a:rPr lang="en-US" sz="3200" dirty="0" err="1"/>
              <a:t>baru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00B050"/>
                </a:solidFill>
              </a:rPr>
              <a:t>hargasaham-testing.xls</a:t>
            </a:r>
            <a:r>
              <a:rPr lang="en-US" sz="3200" dirty="0"/>
              <a:t>), </a:t>
            </a:r>
            <a:r>
              <a:rPr lang="en-US" sz="3200" dirty="0" err="1"/>
              <a:t>untuk</a:t>
            </a:r>
            <a:r>
              <a:rPr lang="en-US" sz="3200" dirty="0"/>
              <a:t> model yang </a:t>
            </a:r>
            <a:r>
              <a:rPr lang="en-US" sz="3200" dirty="0" err="1"/>
              <a:t>dihasilkan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tahapan</a:t>
            </a:r>
            <a:r>
              <a:rPr lang="en-US" sz="3200" dirty="0"/>
              <a:t> 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</a:t>
            </a:r>
            <a:r>
              <a:rPr lang="en-US" sz="3200" dirty="0" err="1"/>
              <a:t>visualisasi</a:t>
            </a:r>
            <a:r>
              <a:rPr lang="en-US" sz="3200" dirty="0"/>
              <a:t> </a:t>
            </a:r>
            <a:r>
              <a:rPr lang="en-US" sz="3200" dirty="0" err="1"/>
              <a:t>berupa</a:t>
            </a:r>
            <a:r>
              <a:rPr lang="en-US" sz="3200" dirty="0"/>
              <a:t> </a:t>
            </a:r>
            <a:r>
              <a:rPr lang="en-US" sz="3200" dirty="0" err="1"/>
              <a:t>grafik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data yang </a:t>
            </a:r>
            <a:r>
              <a:rPr lang="en-US" sz="3200" dirty="0" err="1"/>
              <a:t>terbentuk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C00000"/>
                </a:solidFill>
              </a:rPr>
              <a:t>Line </a:t>
            </a:r>
            <a:r>
              <a:rPr lang="en-US" sz="3200" dirty="0" err="1">
                <a:solidFill>
                  <a:srgbClr val="C00000"/>
                </a:solidFill>
              </a:rPr>
              <a:t>atau</a:t>
            </a:r>
            <a:r>
              <a:rPr lang="en-US" sz="3200">
                <a:solidFill>
                  <a:srgbClr val="C00000"/>
                </a:solidFill>
              </a:rPr>
              <a:t> Spline</a:t>
            </a:r>
            <a:endParaRPr lang="id-ID" sz="3200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id-ID" sz="3200" dirty="0"/>
          </a:p>
          <a:p>
            <a:endParaRPr lang="id-ID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Latihan</a:t>
            </a:r>
            <a:r>
              <a:rPr lang="en-US" dirty="0"/>
              <a:t>: Forecasting 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Saham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5920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213458-2F98-4DDA-AC26-4197023A9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196A45-AD85-4DB9-A460-4E57860BC3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A92FCD-94B7-4D02-89AD-103AC45AB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F11EF8-C2F7-4543-A3E1-0442E6552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62"/>
          <a:stretch/>
        </p:blipFill>
        <p:spPr>
          <a:xfrm>
            <a:off x="2579569" y="585216"/>
            <a:ext cx="8021053" cy="568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750" t="14844" r="11250" b="7032"/>
          <a:stretch/>
        </p:blipFill>
        <p:spPr>
          <a:xfrm>
            <a:off x="2415941" y="419823"/>
            <a:ext cx="7745128" cy="605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8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Latihan</a:t>
            </a:r>
            <a:r>
              <a:rPr lang="en-US" dirty="0"/>
              <a:t>: Forecasting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Saham</a:t>
            </a:r>
            <a:r>
              <a:rPr lang="en-US" dirty="0"/>
              <a:t> (</a:t>
            </a:r>
            <a:r>
              <a:rPr lang="en-US" dirty="0" err="1"/>
              <a:t>Univariat</a:t>
            </a:r>
            <a:r>
              <a:rPr lang="en-US" dirty="0"/>
              <a:t>)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167" t="20533" r="33333" b="66842"/>
          <a:stretch/>
        </p:blipFill>
        <p:spPr>
          <a:xfrm>
            <a:off x="3771298" y="1608544"/>
            <a:ext cx="6726455" cy="1005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2917" t="24814" r="19166" b="21111"/>
          <a:stretch/>
        </p:blipFill>
        <p:spPr>
          <a:xfrm>
            <a:off x="3771298" y="2815361"/>
            <a:ext cx="6439502" cy="338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3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Window size</a:t>
            </a:r>
            <a:r>
              <a:rPr lang="en-US" dirty="0"/>
              <a:t>: Determines </a:t>
            </a:r>
            <a:r>
              <a:rPr lang="en-US" dirty="0">
                <a:solidFill>
                  <a:srgbClr val="0070C0"/>
                </a:solidFill>
              </a:rPr>
              <a:t>how many “attributes” </a:t>
            </a:r>
            <a:r>
              <a:rPr lang="en-US" dirty="0"/>
              <a:t>are created for the cross-sectional data</a:t>
            </a:r>
          </a:p>
          <a:p>
            <a:pPr lvl="1"/>
            <a:r>
              <a:rPr lang="en-US" dirty="0"/>
              <a:t>Each row of the original time series within the window width will become a new attribute</a:t>
            </a:r>
          </a:p>
          <a:p>
            <a:pPr lvl="1"/>
            <a:r>
              <a:rPr lang="en-US" dirty="0"/>
              <a:t>We choose </a:t>
            </a:r>
            <a:r>
              <a:rPr lang="en-US" dirty="0">
                <a:solidFill>
                  <a:srgbClr val="0070C0"/>
                </a:solidFill>
              </a:rPr>
              <a:t>w = 6</a:t>
            </a:r>
          </a:p>
          <a:p>
            <a:r>
              <a:rPr lang="en-US" dirty="0">
                <a:solidFill>
                  <a:srgbClr val="C00000"/>
                </a:solidFill>
              </a:rPr>
              <a:t>Step size</a:t>
            </a:r>
            <a:r>
              <a:rPr lang="en-US" dirty="0"/>
              <a:t>: Determines how to advance the window</a:t>
            </a:r>
          </a:p>
          <a:p>
            <a:pPr lvl="1"/>
            <a:r>
              <a:rPr lang="en-US" dirty="0"/>
              <a:t>Let us use </a:t>
            </a:r>
            <a:r>
              <a:rPr lang="en-US" dirty="0">
                <a:solidFill>
                  <a:srgbClr val="0070C0"/>
                </a:solidFill>
              </a:rPr>
              <a:t>s = 1</a:t>
            </a:r>
          </a:p>
          <a:p>
            <a:r>
              <a:rPr lang="en-US" dirty="0">
                <a:solidFill>
                  <a:srgbClr val="C00000"/>
                </a:solidFill>
              </a:rPr>
              <a:t>Horizon</a:t>
            </a:r>
            <a:r>
              <a:rPr lang="en-US" dirty="0"/>
              <a:t>: Determines </a:t>
            </a:r>
            <a:r>
              <a:rPr lang="en-US" dirty="0">
                <a:solidFill>
                  <a:srgbClr val="0070C0"/>
                </a:solidFill>
              </a:rPr>
              <a:t>how far out </a:t>
            </a:r>
            <a:r>
              <a:rPr lang="en-US" dirty="0"/>
              <a:t>to make the forecast</a:t>
            </a:r>
          </a:p>
          <a:p>
            <a:pPr lvl="1"/>
            <a:r>
              <a:rPr lang="en-US" dirty="0"/>
              <a:t>If the window size is 6 and the horizon is 1, then the </a:t>
            </a:r>
            <a:r>
              <a:rPr lang="en-US" dirty="0">
                <a:solidFill>
                  <a:srgbClr val="0070C0"/>
                </a:solidFill>
              </a:rPr>
              <a:t>seventh row of the original time series</a:t>
            </a:r>
            <a:r>
              <a:rPr lang="en-US" dirty="0"/>
              <a:t> becomes the first sample for the “</a:t>
            </a:r>
            <a:r>
              <a:rPr lang="en-US" dirty="0">
                <a:solidFill>
                  <a:srgbClr val="0070C0"/>
                </a:solidFill>
              </a:rPr>
              <a:t>label</a:t>
            </a:r>
            <a:r>
              <a:rPr lang="en-US" dirty="0"/>
              <a:t>” variable</a:t>
            </a:r>
          </a:p>
          <a:p>
            <a:pPr lvl="1"/>
            <a:r>
              <a:rPr lang="en-US" dirty="0"/>
              <a:t>Let us use </a:t>
            </a:r>
            <a:r>
              <a:rPr lang="en-US" dirty="0">
                <a:solidFill>
                  <a:srgbClr val="0070C0"/>
                </a:solidFill>
              </a:rPr>
              <a:t>h = 1</a:t>
            </a:r>
            <a:endParaRPr lang="id-ID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 </a:t>
            </a:r>
            <a:r>
              <a:rPr lang="en-US" dirty="0" err="1"/>
              <a:t>dari</a:t>
            </a:r>
            <a:r>
              <a:rPr lang="en-US"/>
              <a:t> Windowing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8495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C00000"/>
                </a:solidFill>
              </a:rPr>
              <a:t>linear regression </a:t>
            </a:r>
            <a:r>
              <a:rPr lang="en-US" sz="3200" dirty="0"/>
              <a:t>pada dataset </a:t>
            </a:r>
            <a:r>
              <a:rPr lang="en-US" sz="3200" dirty="0" err="1">
                <a:solidFill>
                  <a:srgbClr val="C00000"/>
                </a:solidFill>
              </a:rPr>
              <a:t>hargasaham</a:t>
            </a:r>
            <a:r>
              <a:rPr lang="en-US" sz="3200" dirty="0">
                <a:solidFill>
                  <a:srgbClr val="C00000"/>
                </a:solidFill>
              </a:rPr>
              <a:t>-training</a:t>
            </a:r>
            <a:r>
              <a:rPr lang="id-ID" sz="3200" dirty="0">
                <a:solidFill>
                  <a:srgbClr val="C00000"/>
                </a:solidFill>
              </a:rPr>
              <a:t>-uni</a:t>
            </a:r>
            <a:r>
              <a:rPr lang="en-US" sz="3200" dirty="0">
                <a:solidFill>
                  <a:srgbClr val="C00000"/>
                </a:solidFill>
              </a:rPr>
              <a:t>.</a:t>
            </a:r>
            <a:r>
              <a:rPr lang="en-US" sz="3200" dirty="0" err="1">
                <a:solidFill>
                  <a:srgbClr val="C00000"/>
                </a:solidFill>
              </a:rPr>
              <a:t>xls</a:t>
            </a:r>
            <a:endParaRPr lang="en-US" sz="3200" dirty="0"/>
          </a:p>
          <a:p>
            <a:r>
              <a:rPr lang="en-US" sz="3200" dirty="0" err="1"/>
              <a:t>Gunakan</a:t>
            </a:r>
            <a:r>
              <a:rPr lang="en-US" sz="3200" dirty="0"/>
              <a:t> Split Data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memisahkan</a:t>
            </a:r>
            <a:r>
              <a:rPr lang="en-US" sz="3200" dirty="0"/>
              <a:t> dataset di </a:t>
            </a:r>
            <a:r>
              <a:rPr lang="en-US" sz="3200" dirty="0" err="1"/>
              <a:t>atas</a:t>
            </a:r>
            <a:r>
              <a:rPr lang="en-US" sz="3200" dirty="0"/>
              <a:t>, 90% training dan 10% </a:t>
            </a:r>
            <a:r>
              <a:rPr lang="en-US" sz="3200" dirty="0" err="1"/>
              <a:t>untuk</a:t>
            </a:r>
            <a:r>
              <a:rPr lang="en-US" sz="3200" dirty="0"/>
              <a:t> testing</a:t>
            </a:r>
          </a:p>
          <a:p>
            <a:r>
              <a:rPr lang="en-US" sz="3200" dirty="0" err="1"/>
              <a:t>Harus</a:t>
            </a:r>
            <a:r>
              <a:rPr lang="en-US" sz="3200" dirty="0"/>
              <a:t> </a:t>
            </a:r>
            <a:r>
              <a:rPr lang="en-US" sz="3200" dirty="0" err="1"/>
              <a:t>dilakukan</a:t>
            </a:r>
            <a:r>
              <a:rPr lang="en-US" sz="3200" dirty="0"/>
              <a:t> proses </a:t>
            </a:r>
            <a:r>
              <a:rPr lang="en-US" sz="3200" dirty="0">
                <a:solidFill>
                  <a:srgbClr val="C00000"/>
                </a:solidFill>
              </a:rPr>
              <a:t>Windowing</a:t>
            </a:r>
            <a:r>
              <a:rPr lang="en-US" sz="3200" dirty="0"/>
              <a:t> pada dataset</a:t>
            </a:r>
          </a:p>
          <a:p>
            <a:r>
              <a:rPr lang="en-US" sz="3200" dirty="0">
                <a:solidFill>
                  <a:srgbClr val="C00000"/>
                </a:solidFill>
              </a:rPr>
              <a:t>Plot </a:t>
            </a:r>
            <a:r>
              <a:rPr lang="en-US" sz="3200" dirty="0" err="1">
                <a:solidFill>
                  <a:srgbClr val="C00000"/>
                </a:solidFill>
              </a:rPr>
              <a:t>grafik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/>
              <a:t>antara</a:t>
            </a:r>
            <a:r>
              <a:rPr lang="en-US" sz="3200" dirty="0"/>
              <a:t> label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Latihan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5868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848948"/>
          </a:xfrm>
        </p:spPr>
        <p:txBody>
          <a:bodyPr>
            <a:normAutofit/>
          </a:bodyPr>
          <a:lstStyle/>
          <a:p>
            <a:r>
              <a:rPr lang="en-US" dirty="0"/>
              <a:t>Forecasting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Saham</a:t>
            </a:r>
            <a:r>
              <a:rPr lang="en-US" dirty="0"/>
              <a:t> (Data </a:t>
            </a:r>
            <a:r>
              <a:rPr lang="en-US" dirty="0" err="1"/>
              <a:t>Lampau</a:t>
            </a:r>
            <a:r>
              <a:rPr lang="en-US" dirty="0"/>
              <a:t>)</a:t>
            </a:r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9999" t="20023" r="45349" b="34074"/>
          <a:stretch/>
        </p:blipFill>
        <p:spPr>
          <a:xfrm>
            <a:off x="757649" y="1195940"/>
            <a:ext cx="6237469" cy="4647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E34693-347A-455A-8BC5-B7159AF43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00" t="12222" b="13333"/>
          <a:stretch/>
        </p:blipFill>
        <p:spPr>
          <a:xfrm>
            <a:off x="8272602" y="1790299"/>
            <a:ext cx="2149496" cy="400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473A82-E534-4F2F-8F83-7E9311EAE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34" t="20912" b="11118"/>
          <a:stretch/>
        </p:blipFill>
        <p:spPr>
          <a:xfrm>
            <a:off x="2979997" y="4013735"/>
            <a:ext cx="3764863" cy="2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6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688239-E021-4BF5-A0A4-84BBFC940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22E189-B449-4B1F-A97B-666C0B93AB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78C5AF-5B2B-476A-97E2-CC6B12CCC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060704"/>
          </a:xfrm>
        </p:spPr>
        <p:txBody>
          <a:bodyPr>
            <a:normAutofit fontScale="90000"/>
          </a:bodyPr>
          <a:lstStyle/>
          <a:p>
            <a:r>
              <a:rPr lang="en-US" dirty="0"/>
              <a:t>Forecasting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Saham</a:t>
            </a:r>
            <a:r>
              <a:rPr lang="en-US" dirty="0"/>
              <a:t> (Data Masa </a:t>
            </a:r>
            <a:r>
              <a:rPr lang="en-US" dirty="0" err="1"/>
              <a:t>Depan</a:t>
            </a:r>
            <a:r>
              <a:rPr lang="en-US" dirty="0"/>
              <a:t>)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DD2F8-D333-4A8C-9096-F55C54133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22229" r="29166" b="40000"/>
          <a:stretch/>
        </p:blipFill>
        <p:spPr>
          <a:xfrm>
            <a:off x="1419741" y="1335024"/>
            <a:ext cx="4464423" cy="2299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9F233B-08BB-4AAE-876B-A589F361C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3" t="24444" r="11064" b="43347"/>
          <a:stretch/>
        </p:blipFill>
        <p:spPr>
          <a:xfrm>
            <a:off x="6233681" y="3240368"/>
            <a:ext cx="5577319" cy="1725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3B4416-273B-4FA2-B745-7B9CF46D29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7" t="16667" r="152" b="11111"/>
          <a:stretch/>
        </p:blipFill>
        <p:spPr>
          <a:xfrm>
            <a:off x="1259421" y="3766562"/>
            <a:ext cx="4738968" cy="2910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727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0"/>
            <a:ext cx="5283200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2819400"/>
            <a:ext cx="5181600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078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C66C0C-569A-4476-9963-CBB0C6B0F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AB6208-D739-4777-8AE4-86919750C2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7168C1-4EB7-475F-87FB-3DBF3960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17174-CEB7-4250-A02E-E9D06B69D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6" t="22229" r="10834" b="27778"/>
          <a:stretch/>
        </p:blipFill>
        <p:spPr>
          <a:xfrm>
            <a:off x="1785343" y="2271562"/>
            <a:ext cx="8535040" cy="40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4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371601"/>
            <a:ext cx="8153400" cy="449069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algoritma</a:t>
            </a:r>
            <a:r>
              <a:rPr lang="en-US" sz="3200" dirty="0"/>
              <a:t> yang </a:t>
            </a:r>
            <a:r>
              <a:rPr lang="en-US" sz="3200" dirty="0" err="1"/>
              <a:t>tepat</a:t>
            </a:r>
            <a:r>
              <a:rPr lang="en-US" sz="3200" dirty="0"/>
              <a:t> pada </a:t>
            </a:r>
            <a:r>
              <a:rPr lang="id-ID" sz="3200" dirty="0"/>
              <a:t>dataset</a:t>
            </a:r>
            <a:r>
              <a:rPr lang="en-US" sz="3200" dirty="0"/>
              <a:t>: </a:t>
            </a:r>
            <a:r>
              <a:rPr lang="id-ID" sz="3200" dirty="0">
                <a:solidFill>
                  <a:srgbClr val="C00000"/>
                </a:solidFill>
              </a:rPr>
              <a:t>creditapproval-training</a:t>
            </a:r>
            <a:r>
              <a:rPr lang="en-US" sz="3200" dirty="0">
                <a:solidFill>
                  <a:srgbClr val="C00000"/>
                </a:solidFill>
              </a:rPr>
              <a:t>.</a:t>
            </a:r>
            <a:r>
              <a:rPr lang="en-US" sz="3200" dirty="0" err="1">
                <a:solidFill>
                  <a:srgbClr val="C00000"/>
                </a:solidFill>
              </a:rPr>
              <a:t>xls</a:t>
            </a:r>
            <a:endParaRPr lang="en-US" sz="3200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Ujicoba</a:t>
            </a:r>
            <a:r>
              <a:rPr lang="en-US" sz="3200" dirty="0"/>
              <a:t> model yang </a:t>
            </a:r>
            <a:r>
              <a:rPr lang="en-US" sz="3200" dirty="0" err="1"/>
              <a:t>dibentuk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training di </a:t>
            </a:r>
            <a:r>
              <a:rPr lang="en-US" sz="3200" dirty="0" err="1"/>
              <a:t>atas</a:t>
            </a:r>
            <a:r>
              <a:rPr lang="en-US" sz="3200" dirty="0"/>
              <a:t> </a:t>
            </a:r>
            <a:r>
              <a:rPr lang="en-US" sz="3200" dirty="0" err="1"/>
              <a:t>ke</a:t>
            </a:r>
            <a:r>
              <a:rPr lang="en-US" sz="3200" dirty="0"/>
              <a:t> dataset di </a:t>
            </a:r>
            <a:r>
              <a:rPr lang="en-US" sz="3200" dirty="0" err="1"/>
              <a:t>bawah</a:t>
            </a:r>
            <a:r>
              <a:rPr lang="en-US" sz="3200" dirty="0"/>
              <a:t>: </a:t>
            </a:r>
            <a:r>
              <a:rPr lang="en-US" sz="3200" dirty="0">
                <a:solidFill>
                  <a:srgbClr val="C00000"/>
                </a:solidFill>
              </a:rPr>
              <a:t>creditapproval-testing.xls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228600"/>
            <a:ext cx="8866188" cy="6477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Latihan</a:t>
            </a:r>
            <a:r>
              <a:rPr lang="en-US" dirty="0"/>
              <a:t>: </a:t>
            </a:r>
            <a:r>
              <a:rPr lang="id-ID" dirty="0"/>
              <a:t>Penentuan </a:t>
            </a:r>
            <a:r>
              <a:rPr lang="en-US" dirty="0" err="1"/>
              <a:t>Kelayakan</a:t>
            </a:r>
            <a:r>
              <a:rPr lang="en-US" dirty="0"/>
              <a:t> </a:t>
            </a:r>
            <a:r>
              <a:rPr lang="en-US" dirty="0" err="1"/>
              <a:t>Kredit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7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pada</a:t>
            </a:r>
            <a:r>
              <a:rPr lang="en-US" sz="3200" dirty="0"/>
              <a:t> data </a:t>
            </a:r>
            <a:r>
              <a:rPr lang="en-US" sz="3200" dirty="0" err="1"/>
              <a:t>kanker</a:t>
            </a:r>
            <a:r>
              <a:rPr lang="en-US" sz="3200" dirty="0"/>
              <a:t> </a:t>
            </a:r>
            <a:r>
              <a:rPr lang="en-US" sz="3200" dirty="0" err="1"/>
              <a:t>payudara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C00000"/>
                </a:solidFill>
              </a:rPr>
              <a:t>breasttissue.xls</a:t>
            </a:r>
            <a:r>
              <a:rPr lang="en-US" sz="32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sz="13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Dataset </a:t>
            </a:r>
            <a:r>
              <a:rPr lang="en-US" sz="3200" dirty="0" err="1">
                <a:solidFill>
                  <a:srgbClr val="C00000"/>
                </a:solidFill>
              </a:rPr>
              <a:t>adalah</a:t>
            </a:r>
            <a:r>
              <a:rPr lang="en-US" sz="3200" dirty="0">
                <a:solidFill>
                  <a:srgbClr val="C00000"/>
                </a:solidFill>
              </a:rPr>
              <a:t> di sheet 2</a:t>
            </a:r>
            <a:r>
              <a:rPr lang="en-US" sz="3200" dirty="0"/>
              <a:t>, </a:t>
            </a:r>
            <a:r>
              <a:rPr lang="en-US" sz="3200" dirty="0" err="1"/>
              <a:t>sedangkan</a:t>
            </a:r>
            <a:r>
              <a:rPr lang="en-US" sz="3200" dirty="0"/>
              <a:t> sheet 1 </a:t>
            </a:r>
            <a:r>
              <a:rPr lang="en-US" sz="3200" dirty="0" err="1"/>
              <a:t>berisi</a:t>
            </a:r>
            <a:r>
              <a:rPr lang="en-US" sz="3200" dirty="0"/>
              <a:t> </a:t>
            </a:r>
            <a:r>
              <a:rPr lang="en-US" sz="3200" dirty="0" err="1"/>
              <a:t>penjelasan</a:t>
            </a:r>
            <a:r>
              <a:rPr lang="en-US" sz="3200" dirty="0"/>
              <a:t> </a:t>
            </a:r>
            <a:r>
              <a:rPr lang="en-US" sz="3200" dirty="0" err="1"/>
              <a:t>tentangd</a:t>
            </a:r>
            <a:r>
              <a:rPr lang="en-US" sz="3200" dirty="0"/>
              <a:t> </a:t>
            </a:r>
            <a:r>
              <a:rPr lang="en-US" sz="3200" dirty="0" err="1"/>
              <a:t>ata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13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Bagi</a:t>
            </a:r>
            <a:r>
              <a:rPr lang="en-US" sz="3200" dirty="0"/>
              <a:t> dataset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operator </a:t>
            </a:r>
            <a:r>
              <a:rPr lang="en-US" sz="3200" dirty="0">
                <a:solidFill>
                  <a:srgbClr val="C00000"/>
                </a:solidFill>
              </a:rPr>
              <a:t>Split Data</a:t>
            </a:r>
            <a:r>
              <a:rPr lang="en-US" sz="3200" dirty="0"/>
              <a:t>, 90% </a:t>
            </a:r>
            <a:r>
              <a:rPr lang="en-US" sz="3200" dirty="0" err="1"/>
              <a:t>untuk</a:t>
            </a:r>
            <a:r>
              <a:rPr lang="en-US" sz="3200" dirty="0"/>
              <a:t> training dan 10% </a:t>
            </a:r>
            <a:r>
              <a:rPr lang="en-US" sz="3200" dirty="0" err="1"/>
              <a:t>untuk</a:t>
            </a:r>
            <a:r>
              <a:rPr lang="en-US" sz="3200" dirty="0"/>
              <a:t> testing</a:t>
            </a:r>
          </a:p>
          <a:p>
            <a:pPr marL="514350" indent="-514350">
              <a:buFont typeface="+mj-lt"/>
              <a:buAutoNum type="arabicPeriod"/>
            </a:pPr>
            <a:endParaRPr lang="en-US" sz="14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Pilih</a:t>
            </a:r>
            <a:r>
              <a:rPr lang="en-US" sz="3200" dirty="0"/>
              <a:t> </a:t>
            </a:r>
            <a:r>
              <a:rPr lang="en-US" sz="3200" dirty="0" err="1"/>
              <a:t>metode</a:t>
            </a:r>
            <a:r>
              <a:rPr lang="en-US" sz="3200" dirty="0"/>
              <a:t> yang </a:t>
            </a:r>
            <a:r>
              <a:rPr lang="en-US" sz="3200" dirty="0" err="1"/>
              <a:t>tepat</a:t>
            </a:r>
            <a:r>
              <a:rPr lang="en-US" sz="3200" dirty="0"/>
              <a:t> </a:t>
            </a:r>
            <a:r>
              <a:rPr lang="en-US" sz="3200" dirty="0" err="1"/>
              <a:t>supaya</a:t>
            </a:r>
            <a:r>
              <a:rPr lang="en-US" sz="3200" dirty="0"/>
              <a:t> </a:t>
            </a:r>
            <a:r>
              <a:rPr lang="en-US" sz="3200" dirty="0" err="1"/>
              <a:t>menghasilkan</a:t>
            </a:r>
            <a:r>
              <a:rPr lang="en-US" sz="3200" dirty="0"/>
              <a:t> </a:t>
            </a:r>
            <a:r>
              <a:rPr lang="en-US" sz="3200" dirty="0" err="1"/>
              <a:t>pola</a:t>
            </a:r>
            <a:r>
              <a:rPr lang="en-US" sz="3200" dirty="0"/>
              <a:t>, </a:t>
            </a:r>
            <a:r>
              <a:rPr lang="en-US" sz="3200" dirty="0" err="1"/>
              <a:t>analisis</a:t>
            </a:r>
            <a:r>
              <a:rPr lang="en-US" sz="3200" dirty="0"/>
              <a:t> </a:t>
            </a:r>
            <a:r>
              <a:rPr lang="en-US" sz="3200" dirty="0" err="1"/>
              <a:t>pola</a:t>
            </a:r>
            <a:r>
              <a:rPr lang="en-US" sz="3200" dirty="0"/>
              <a:t> yang </a:t>
            </a:r>
            <a:r>
              <a:rPr lang="en-US" sz="3200" dirty="0" err="1"/>
              <a:t>dihasilkan</a:t>
            </a:r>
            <a:endParaRPr lang="id-ID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Latihan</a:t>
            </a:r>
            <a:r>
              <a:rPr lang="en-US" dirty="0"/>
              <a:t>: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Kanker</a:t>
            </a:r>
            <a:r>
              <a:rPr lang="en-US" dirty="0"/>
              <a:t> </a:t>
            </a:r>
            <a:r>
              <a:rPr lang="en-US" dirty="0" err="1"/>
              <a:t>Payudara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9296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pada</a:t>
            </a:r>
            <a:r>
              <a:rPr lang="en-US" sz="3200" dirty="0"/>
              <a:t> data </a:t>
            </a:r>
            <a:r>
              <a:rPr lang="en-US" sz="3200" dirty="0" err="1"/>
              <a:t>serangan</a:t>
            </a:r>
            <a:r>
              <a:rPr lang="en-US" sz="3200" dirty="0"/>
              <a:t> </a:t>
            </a:r>
            <a:r>
              <a:rPr lang="en-US" sz="3200" dirty="0" err="1"/>
              <a:t>jaringan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C00000"/>
                </a:solidFill>
              </a:rPr>
              <a:t>intrusion-training.xls</a:t>
            </a:r>
            <a:r>
              <a:rPr lang="en-US" sz="32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Pilih</a:t>
            </a:r>
            <a:r>
              <a:rPr lang="en-US" sz="3200" dirty="0"/>
              <a:t> </a:t>
            </a:r>
            <a:r>
              <a:rPr lang="en-US" sz="3200" dirty="0" err="1"/>
              <a:t>metode</a:t>
            </a:r>
            <a:r>
              <a:rPr lang="en-US" sz="3200" dirty="0"/>
              <a:t> yang </a:t>
            </a:r>
            <a:r>
              <a:rPr lang="en-US" sz="3200" dirty="0" err="1"/>
              <a:t>tepat</a:t>
            </a:r>
            <a:r>
              <a:rPr lang="en-US" sz="3200" dirty="0"/>
              <a:t> </a:t>
            </a:r>
            <a:r>
              <a:rPr lang="en-US" sz="3200" dirty="0" err="1"/>
              <a:t>supaya</a:t>
            </a:r>
            <a:r>
              <a:rPr lang="en-US" sz="3200" dirty="0"/>
              <a:t> </a:t>
            </a:r>
            <a:r>
              <a:rPr lang="en-US" sz="3200" dirty="0" err="1"/>
              <a:t>menghasilkan</a:t>
            </a:r>
            <a:r>
              <a:rPr lang="en-US" sz="3200" dirty="0"/>
              <a:t> </a:t>
            </a:r>
            <a:r>
              <a:rPr lang="en-US" sz="3200" dirty="0" err="1"/>
              <a:t>pola</a:t>
            </a:r>
            <a:r>
              <a:rPr lang="en-US" sz="3200" dirty="0"/>
              <a:t> </a:t>
            </a:r>
            <a:endParaRPr lang="id-ID" sz="3200" dirty="0"/>
          </a:p>
          <a:p>
            <a:endParaRPr lang="id-ID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Latihan</a:t>
            </a:r>
            <a:r>
              <a:rPr lang="en-US" dirty="0"/>
              <a:t>: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Serangan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473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2233061"/>
            <a:ext cx="7886700" cy="348193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pada</a:t>
            </a:r>
            <a:r>
              <a:rPr lang="en-US" sz="3200" dirty="0"/>
              <a:t> data </a:t>
            </a:r>
            <a:r>
              <a:rPr lang="en-US" sz="3200" dirty="0" err="1"/>
              <a:t>resiko</a:t>
            </a:r>
            <a:r>
              <a:rPr lang="en-US" sz="3200" dirty="0"/>
              <a:t> </a:t>
            </a:r>
            <a:r>
              <a:rPr lang="en-US" sz="3200" dirty="0" err="1"/>
              <a:t>kredit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C00000"/>
                </a:solidFill>
              </a:rPr>
              <a:t>CreditRisk.csv</a:t>
            </a:r>
            <a:r>
              <a:rPr lang="en-US" sz="3200" dirty="0"/>
              <a:t>) </a:t>
            </a:r>
            <a:r>
              <a:rPr lang="en-US" sz="2400" i="1" dirty="0"/>
              <a:t>(http://romisatriawahono.net/lecture/dm/dataset/)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Pilih</a:t>
            </a:r>
            <a:r>
              <a:rPr lang="en-US" sz="3200" dirty="0"/>
              <a:t> </a:t>
            </a:r>
            <a:r>
              <a:rPr lang="en-US" sz="3200" dirty="0" err="1"/>
              <a:t>metode</a:t>
            </a:r>
            <a:r>
              <a:rPr lang="en-US" sz="3200" dirty="0"/>
              <a:t> yang </a:t>
            </a:r>
            <a:r>
              <a:rPr lang="en-US" sz="3200" dirty="0" err="1"/>
              <a:t>tepat</a:t>
            </a:r>
            <a:r>
              <a:rPr lang="en-US" sz="3200" dirty="0"/>
              <a:t> </a:t>
            </a:r>
            <a:r>
              <a:rPr lang="en-US" sz="3200" dirty="0" err="1"/>
              <a:t>supaya</a:t>
            </a:r>
            <a:r>
              <a:rPr lang="en-US" sz="3200" dirty="0"/>
              <a:t> </a:t>
            </a:r>
            <a:r>
              <a:rPr lang="en-US" sz="3200" dirty="0" err="1"/>
              <a:t>menghasilkan</a:t>
            </a:r>
            <a:r>
              <a:rPr lang="en-US" sz="3200" dirty="0"/>
              <a:t> </a:t>
            </a:r>
            <a:r>
              <a:rPr lang="en-US" sz="3200" dirty="0" err="1"/>
              <a:t>pola</a:t>
            </a:r>
            <a:r>
              <a:rPr lang="en-US" sz="3200" dirty="0"/>
              <a:t> </a:t>
            </a:r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032" y="664143"/>
            <a:ext cx="9512968" cy="1568918"/>
          </a:xfrm>
        </p:spPr>
        <p:txBody>
          <a:bodyPr>
            <a:normAutofit/>
          </a:bodyPr>
          <a:lstStyle/>
          <a:p>
            <a:r>
              <a:rPr lang="en-US" sz="4000" dirty="0" err="1"/>
              <a:t>Latihan</a:t>
            </a:r>
            <a:r>
              <a:rPr lang="en-US" sz="4000" dirty="0"/>
              <a:t>: </a:t>
            </a:r>
            <a:r>
              <a:rPr lang="en-US" sz="4000" dirty="0" err="1"/>
              <a:t>Klasifikasi</a:t>
            </a:r>
            <a:r>
              <a:rPr lang="en-US" sz="4000" dirty="0"/>
              <a:t> </a:t>
            </a:r>
            <a:r>
              <a:rPr lang="en-US" sz="4000" dirty="0" err="1"/>
              <a:t>Resiko</a:t>
            </a:r>
            <a:r>
              <a:rPr lang="en-US" sz="4000" dirty="0"/>
              <a:t> </a:t>
            </a:r>
            <a:r>
              <a:rPr lang="en-US" sz="4000" dirty="0" err="1"/>
              <a:t>Kredit</a:t>
            </a:r>
            <a:endParaRPr lang="id-ID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336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training </a:t>
            </a:r>
            <a:r>
              <a:rPr lang="en-US" sz="3200" dirty="0" err="1"/>
              <a:t>pada</a:t>
            </a:r>
            <a:r>
              <a:rPr lang="en-US" sz="3200" dirty="0"/>
              <a:t> data Music Genre (</a:t>
            </a:r>
            <a:r>
              <a:rPr lang="en-US" sz="3200" dirty="0">
                <a:solidFill>
                  <a:srgbClr val="C00000"/>
                </a:solidFill>
              </a:rPr>
              <a:t>musicgenre-small.csv</a:t>
            </a:r>
            <a:r>
              <a:rPr lang="en-US" sz="3200" dirty="0"/>
              <a:t>)</a:t>
            </a:r>
            <a:endParaRPr lang="id-ID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Pilih</a:t>
            </a:r>
            <a:r>
              <a:rPr lang="en-US" sz="3200" dirty="0"/>
              <a:t> </a:t>
            </a:r>
            <a:r>
              <a:rPr lang="en-US" sz="3200" dirty="0" err="1"/>
              <a:t>metode</a:t>
            </a:r>
            <a:r>
              <a:rPr lang="en-US" sz="3200" dirty="0"/>
              <a:t> yang </a:t>
            </a:r>
            <a:r>
              <a:rPr lang="en-US" sz="3200" dirty="0" err="1"/>
              <a:t>tepat</a:t>
            </a:r>
            <a:r>
              <a:rPr lang="en-US" sz="3200" dirty="0"/>
              <a:t> </a:t>
            </a:r>
            <a:r>
              <a:rPr lang="en-US" sz="3200" dirty="0" err="1"/>
              <a:t>supaya</a:t>
            </a:r>
            <a:r>
              <a:rPr lang="en-US" sz="3200" dirty="0"/>
              <a:t> </a:t>
            </a:r>
            <a:r>
              <a:rPr lang="en-US" sz="3200" dirty="0" err="1"/>
              <a:t>menghasilkan</a:t>
            </a:r>
            <a:r>
              <a:rPr lang="en-US" sz="3200" dirty="0"/>
              <a:t> </a:t>
            </a:r>
            <a:r>
              <a:rPr lang="en-US" sz="3200" dirty="0" err="1"/>
              <a:t>pola</a:t>
            </a:r>
            <a:r>
              <a:rPr lang="en-US" sz="3200" dirty="0"/>
              <a:t> </a:t>
            </a:r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52401"/>
            <a:ext cx="8515350" cy="685800"/>
          </a:xfrm>
        </p:spPr>
        <p:txBody>
          <a:bodyPr>
            <a:normAutofit/>
          </a:bodyPr>
          <a:lstStyle/>
          <a:p>
            <a:r>
              <a:rPr lang="en-US" sz="4000" dirty="0" err="1"/>
              <a:t>Latihan</a:t>
            </a:r>
            <a:r>
              <a:rPr lang="en-US" sz="4000" dirty="0"/>
              <a:t>: </a:t>
            </a:r>
            <a:r>
              <a:rPr lang="en-US" sz="4000" dirty="0" err="1"/>
              <a:t>Klasifikasi</a:t>
            </a:r>
            <a:r>
              <a:rPr lang="en-US" sz="4000" dirty="0"/>
              <a:t> Music Genre</a:t>
            </a:r>
            <a:endParaRPr lang="id-ID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094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D951492-D068-45A0-B390-077D470324B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524000" y="1534160"/>
          <a:ext cx="9144000" cy="2565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23083649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9188109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38901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969386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241896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153541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649563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849224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14883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64935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NIP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Universitas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Program </a:t>
                      </a:r>
                      <a:r>
                        <a:rPr lang="en-US" dirty="0" err="1"/>
                        <a:t>Studi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IPK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Usia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Hasil Penjualan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r>
                        <a:rPr lang="en-US" dirty="0" err="1"/>
                        <a:t>Keluarga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Jumlah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Anak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Kota </a:t>
                      </a:r>
                      <a:r>
                        <a:rPr lang="en-US" dirty="0" err="1"/>
                        <a:t>Tinggal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773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Komunikasi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100jt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Jakarta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57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UNDIP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Informatika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50jt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menikah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Bekasi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938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31568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50D989-F7FD-4A5B-B7F8-AFF0CB7677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836771-3FBE-437B-98EF-2FF11B4E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521689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Profile dan </a:t>
            </a:r>
            <a:r>
              <a:rPr lang="en-US" dirty="0" err="1"/>
              <a:t>Kinerja</a:t>
            </a:r>
            <a:r>
              <a:rPr lang="en-US" dirty="0"/>
              <a:t> Marketing</a:t>
            </a:r>
            <a:endParaRPr lang="en-ID" dirty="0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A79D70C8-DC94-4957-9471-CEA47EAAD08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24000" y="4328160"/>
          <a:ext cx="9144002" cy="2301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123083649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9188109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438901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09693862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82418966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815354126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4064956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NIP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Hasil Penjualan </a:t>
                      </a:r>
                      <a:r>
                        <a:rPr lang="en-US" dirty="0" err="1"/>
                        <a:t>Produk</a:t>
                      </a:r>
                      <a:r>
                        <a:rPr lang="en-US" dirty="0"/>
                        <a:t> 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Hasil Penjualan </a:t>
                      </a:r>
                      <a:r>
                        <a:rPr lang="en-US" dirty="0" err="1"/>
                        <a:t>Produk</a:t>
                      </a:r>
                      <a:r>
                        <a:rPr lang="en-US" dirty="0"/>
                        <a:t> B</a:t>
                      </a:r>
                      <a:endParaRPr lang="en-ID" dirty="0"/>
                    </a:p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Hasil Penjualan </a:t>
                      </a:r>
                      <a:r>
                        <a:rPr lang="en-US" dirty="0" err="1"/>
                        <a:t>Layanan</a:t>
                      </a:r>
                      <a:r>
                        <a:rPr lang="en-US" dirty="0"/>
                        <a:t> C</a:t>
                      </a:r>
                      <a:endParaRPr lang="en-ID" dirty="0"/>
                    </a:p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Hasil Penjualan </a:t>
                      </a:r>
                      <a:r>
                        <a:rPr lang="en-US" dirty="0" err="1"/>
                        <a:t>Layanan</a:t>
                      </a:r>
                      <a:r>
                        <a:rPr lang="en-US" dirty="0"/>
                        <a:t> D</a:t>
                      </a:r>
                      <a:endParaRPr lang="en-ID" dirty="0"/>
                    </a:p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Hasil Penjualan</a:t>
                      </a:r>
                      <a:endParaRPr lang="en-ID" dirty="0"/>
                    </a:p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773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100jt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57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50jt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938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3156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79A5AC2-248F-4F53-88B3-63A864D1CB21}"/>
              </a:ext>
            </a:extLst>
          </p:cNvPr>
          <p:cNvSpPr txBox="1"/>
          <p:nvPr/>
        </p:nvSpPr>
        <p:spPr>
          <a:xfrm>
            <a:off x="2567389" y="955347"/>
            <a:ext cx="702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Mana </a:t>
            </a:r>
            <a:r>
              <a:rPr lang="en-US" sz="2800" dirty="0" err="1"/>
              <a:t>Atribut</a:t>
            </a:r>
            <a:r>
              <a:rPr lang="en-US" sz="2800" dirty="0"/>
              <a:t> yang </a:t>
            </a:r>
            <a:r>
              <a:rPr lang="en-US" sz="2800" dirty="0" err="1"/>
              <a:t>Layak</a:t>
            </a:r>
            <a:r>
              <a:rPr lang="en-US" sz="2800" dirty="0"/>
              <a:t> </a:t>
            </a:r>
            <a:r>
              <a:rPr lang="en-US" sz="2800" dirty="0" err="1"/>
              <a:t>jadi</a:t>
            </a:r>
            <a:r>
              <a:rPr lang="en-US" sz="2800" dirty="0"/>
              <a:t> Class dan </a:t>
            </a:r>
            <a:r>
              <a:rPr lang="en-US" sz="2800" dirty="0" err="1"/>
              <a:t>Tidak</a:t>
            </a:r>
            <a:r>
              <a:rPr lang="en-US" sz="2800" dirty="0"/>
              <a:t>?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305688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11FFF9-AB1B-4E2C-BBCC-28F640283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/>
              <a:t>Mana </a:t>
            </a:r>
            <a:r>
              <a:rPr lang="en-ID" dirty="0" err="1"/>
              <a:t>Atribut</a:t>
            </a:r>
            <a:r>
              <a:rPr lang="en-ID" dirty="0"/>
              <a:t> yang </a:t>
            </a:r>
            <a:r>
              <a:rPr lang="en-ID" dirty="0" err="1"/>
              <a:t>Layak</a:t>
            </a:r>
            <a:r>
              <a:rPr lang="en-ID" dirty="0"/>
              <a:t> </a:t>
            </a:r>
            <a:r>
              <a:rPr lang="en-ID" dirty="0" err="1"/>
              <a:t>jadi</a:t>
            </a:r>
            <a:r>
              <a:rPr lang="en-ID" dirty="0"/>
              <a:t> Class dan </a:t>
            </a:r>
            <a:r>
              <a:rPr lang="en-ID" dirty="0" err="1"/>
              <a:t>Tidak</a:t>
            </a:r>
            <a:r>
              <a:rPr lang="en-ID" dirty="0"/>
              <a:t>?</a:t>
            </a:r>
          </a:p>
          <a:p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30AEF-CAC7-4B63-9F89-297B670AE7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E81D45-E84A-4EBC-9A2F-A9166938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Profile dan </a:t>
            </a:r>
            <a:r>
              <a:rPr lang="en-US" dirty="0" err="1"/>
              <a:t>Kinerja</a:t>
            </a:r>
            <a:r>
              <a:rPr lang="en-US" dirty="0"/>
              <a:t> Marketing</a:t>
            </a:r>
            <a:endParaRPr lang="en-ID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43D861DA-895F-4137-BD85-C2CF9C7BA9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5424696"/>
              </p:ext>
            </p:extLst>
          </p:nvPr>
        </p:nvGraphicFramePr>
        <p:xfrm>
          <a:off x="2894797" y="3087304"/>
          <a:ext cx="5707984" cy="2026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6996">
                  <a:extLst>
                    <a:ext uri="{9D8B030D-6E8A-4147-A177-3AD203B41FA5}">
                      <a16:colId xmlns:a16="http://schemas.microsoft.com/office/drawing/2014/main" val="1230836495"/>
                    </a:ext>
                  </a:extLst>
                </a:gridCol>
                <a:gridCol w="1426996">
                  <a:extLst>
                    <a:ext uri="{9D8B030D-6E8A-4147-A177-3AD203B41FA5}">
                      <a16:colId xmlns:a16="http://schemas.microsoft.com/office/drawing/2014/main" val="391881091"/>
                    </a:ext>
                  </a:extLst>
                </a:gridCol>
                <a:gridCol w="1426996">
                  <a:extLst>
                    <a:ext uri="{9D8B030D-6E8A-4147-A177-3AD203B41FA5}">
                      <a16:colId xmlns:a16="http://schemas.microsoft.com/office/drawing/2014/main" val="2418697453"/>
                    </a:ext>
                  </a:extLst>
                </a:gridCol>
                <a:gridCol w="1426996">
                  <a:extLst>
                    <a:ext uri="{9D8B030D-6E8A-4147-A177-3AD203B41FA5}">
                      <a16:colId xmlns:a16="http://schemas.microsoft.com/office/drawing/2014/main" val="3773571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Tahun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Hasil Penjualan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</a:t>
                      </a:r>
                      <a:r>
                        <a:rPr lang="en-US" dirty="0" err="1"/>
                        <a:t>Pengeluaran</a:t>
                      </a:r>
                      <a:r>
                        <a:rPr lang="en-US" dirty="0"/>
                        <a:t> Marketing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</a:t>
                      </a:r>
                      <a:r>
                        <a:rPr lang="en-US" dirty="0" err="1"/>
                        <a:t>Keuntungan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773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1990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100jt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98jt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2jt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57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1991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120jt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20jt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938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315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68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D951492-D068-45A0-B390-077D470324B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524000" y="1143000"/>
          <a:ext cx="9144000" cy="2565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23083649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9188109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38901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969386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241896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153541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649563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849224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14883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64935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NIP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Universitas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Program </a:t>
                      </a:r>
                      <a:r>
                        <a:rPr lang="en-US" dirty="0" err="1"/>
                        <a:t>Studi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Absensi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Usia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Jumlah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Penelitian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r>
                        <a:rPr lang="en-US" dirty="0" err="1"/>
                        <a:t>Keluarga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Disiplin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Kota </a:t>
                      </a:r>
                      <a:r>
                        <a:rPr lang="en-US" dirty="0" err="1"/>
                        <a:t>Tinggal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773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Komunikasi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98%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Baik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Jakarta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57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UNDIP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Informatika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menikah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Buruk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Bekasi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938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31568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50D989-F7FD-4A5B-B7F8-AFF0CB7677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836771-3FBE-437B-98EF-2FF11B4E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52400"/>
            <a:ext cx="8286751" cy="68580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</a:t>
            </a:r>
            <a:r>
              <a:rPr lang="en-US" dirty="0" err="1"/>
              <a:t>Profil</a:t>
            </a:r>
            <a:r>
              <a:rPr lang="en-US" dirty="0"/>
              <a:t> dan </a:t>
            </a:r>
            <a:r>
              <a:rPr lang="en-US" dirty="0" err="1"/>
              <a:t>Kinerja</a:t>
            </a:r>
            <a:r>
              <a:rPr lang="en-US" dirty="0"/>
              <a:t> </a:t>
            </a:r>
            <a:r>
              <a:rPr lang="en-US" dirty="0" err="1"/>
              <a:t>Dosen</a:t>
            </a:r>
            <a:endParaRPr lang="en-ID" dirty="0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A79D70C8-DC94-4957-9471-CEA47EAAD08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24000" y="4124159"/>
          <a:ext cx="8991598" cy="2301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4514">
                  <a:extLst>
                    <a:ext uri="{9D8B030D-6E8A-4147-A177-3AD203B41FA5}">
                      <a16:colId xmlns:a16="http://schemas.microsoft.com/office/drawing/2014/main" val="1230836495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391881091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1438901001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3096938623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2824189669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3815354126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4064956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NIP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Universitas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Program </a:t>
                      </a:r>
                      <a:r>
                        <a:rPr lang="en-US" dirty="0" err="1"/>
                        <a:t>Studi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Jumlah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Publikasi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Jurnal</a:t>
                      </a:r>
                      <a:endParaRPr lang="en-ID" dirty="0"/>
                    </a:p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Jumlah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Publikasi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Konferensi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</a:t>
                      </a:r>
                      <a:r>
                        <a:rPr lang="en-US" dirty="0" err="1"/>
                        <a:t>Publikasi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Penelitian</a:t>
                      </a:r>
                      <a:endParaRPr lang="en-ID" dirty="0"/>
                    </a:p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773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Komunikasi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57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UNDIP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Informatika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938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315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31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49" y="1857676"/>
            <a:ext cx="7886700" cy="50003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Dataset – Methods – </a:t>
            </a:r>
            <a:r>
              <a:rPr lang="en-US" dirty="0">
                <a:solidFill>
                  <a:srgbClr val="C00000"/>
                </a:solidFill>
              </a:rPr>
              <a:t>Knowledge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Dataset Main </a:t>
            </a:r>
            <a:r>
              <a:rPr lang="en-US" dirty="0">
                <a:solidFill>
                  <a:srgbClr val="0070C0"/>
                </a:solidFill>
              </a:rPr>
              <a:t>Golf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>
                <a:solidFill>
                  <a:srgbClr val="00B050"/>
                </a:solidFill>
              </a:rPr>
              <a:t>(Klasifikasi)</a:t>
            </a:r>
          </a:p>
          <a:p>
            <a:pPr marL="914400" lvl="1" indent="-457200">
              <a:buFont typeface="+mj-lt"/>
              <a:buAutoNum type="arabicPeriod"/>
            </a:pPr>
            <a:r>
              <a:rPr lang="id-ID" dirty="0"/>
              <a:t>Dataset </a:t>
            </a:r>
            <a:r>
              <a:rPr lang="id-ID" dirty="0">
                <a:solidFill>
                  <a:srgbClr val="0070C0"/>
                </a:solidFill>
              </a:rPr>
              <a:t>Iris </a:t>
            </a:r>
            <a:r>
              <a:rPr lang="id-ID" dirty="0">
                <a:solidFill>
                  <a:srgbClr val="00B050"/>
                </a:solidFill>
              </a:rPr>
              <a:t>(Klasifikasi)</a:t>
            </a:r>
            <a:endParaRPr lang="en-US" dirty="0">
              <a:solidFill>
                <a:srgbClr val="00B05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d-ID" dirty="0"/>
              <a:t>Dataset </a:t>
            </a:r>
            <a:r>
              <a:rPr lang="id-ID" dirty="0">
                <a:solidFill>
                  <a:srgbClr val="0070C0"/>
                </a:solidFill>
              </a:rPr>
              <a:t>Iris </a:t>
            </a:r>
            <a:r>
              <a:rPr lang="id-ID" dirty="0">
                <a:solidFill>
                  <a:srgbClr val="00B050"/>
                </a:solidFill>
              </a:rPr>
              <a:t>(Klastering)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id-ID" dirty="0" err="1"/>
              <a:t>Dataset</a:t>
            </a:r>
            <a:r>
              <a:rPr lang="id-ID" dirty="0"/>
              <a:t> </a:t>
            </a:r>
            <a:r>
              <a:rPr lang="id-ID" dirty="0">
                <a:solidFill>
                  <a:srgbClr val="0070C0"/>
                </a:solidFill>
              </a:rPr>
              <a:t>CPU </a:t>
            </a:r>
            <a:r>
              <a:rPr lang="id-ID" dirty="0">
                <a:solidFill>
                  <a:srgbClr val="00B050"/>
                </a:solidFill>
              </a:rPr>
              <a:t>(Estimasi)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Dataset </a:t>
            </a:r>
            <a:r>
              <a:rPr lang="en-US" dirty="0" err="1">
                <a:solidFill>
                  <a:srgbClr val="0070C0"/>
                </a:solidFill>
              </a:rPr>
              <a:t>Pemilu</a:t>
            </a:r>
            <a:r>
              <a:rPr lang="id-ID" dirty="0">
                <a:solidFill>
                  <a:srgbClr val="0070C0"/>
                </a:solidFill>
              </a:rPr>
              <a:t>  </a:t>
            </a:r>
            <a:r>
              <a:rPr lang="id-ID" dirty="0">
                <a:solidFill>
                  <a:srgbClr val="00B050"/>
                </a:solidFill>
              </a:rPr>
              <a:t>(Klasifikasi)</a:t>
            </a:r>
          </a:p>
          <a:p>
            <a:pPr marL="914400" lvl="1" indent="-457200">
              <a:buFont typeface="+mj-lt"/>
              <a:buAutoNum type="arabicPeriod"/>
            </a:pPr>
            <a:r>
              <a:rPr lang="id-ID" dirty="0"/>
              <a:t>Dataset </a:t>
            </a:r>
            <a:r>
              <a:rPr lang="id-ID" dirty="0">
                <a:solidFill>
                  <a:srgbClr val="0070C0"/>
                </a:solidFill>
              </a:rPr>
              <a:t>Heating Oil </a:t>
            </a:r>
            <a:r>
              <a:rPr lang="id-ID" dirty="0">
                <a:solidFill>
                  <a:srgbClr val="00B050"/>
                </a:solidFill>
              </a:rPr>
              <a:t>(A</a:t>
            </a:r>
            <a:r>
              <a:rPr lang="en-US" dirty="0" err="1">
                <a:solidFill>
                  <a:srgbClr val="00B050"/>
                </a:solidFill>
              </a:rPr>
              <a:t>sosiasi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00B050"/>
                </a:solidFill>
              </a:rPr>
              <a:t>Estimasi</a:t>
            </a:r>
            <a:r>
              <a:rPr lang="id-ID" dirty="0">
                <a:solidFill>
                  <a:srgbClr val="00B050"/>
                </a:solidFill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id-ID" dirty="0" err="1"/>
              <a:t>Dataset</a:t>
            </a:r>
            <a:r>
              <a:rPr lang="id-ID" dirty="0"/>
              <a:t> </a:t>
            </a:r>
            <a:r>
              <a:rPr lang="id-ID" dirty="0">
                <a:solidFill>
                  <a:srgbClr val="0070C0"/>
                </a:solidFill>
              </a:rPr>
              <a:t>Transaksi </a:t>
            </a:r>
            <a:r>
              <a:rPr lang="id-ID" dirty="0">
                <a:solidFill>
                  <a:srgbClr val="00B050"/>
                </a:solidFill>
              </a:rPr>
              <a:t>(</a:t>
            </a:r>
            <a:r>
              <a:rPr lang="id-ID" dirty="0" err="1">
                <a:solidFill>
                  <a:srgbClr val="00B050"/>
                </a:solidFill>
              </a:rPr>
              <a:t>Association</a:t>
            </a:r>
            <a:r>
              <a:rPr lang="id-ID" dirty="0">
                <a:solidFill>
                  <a:srgbClr val="00B050"/>
                </a:solidFill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Dataset </a:t>
            </a:r>
            <a:r>
              <a:rPr lang="id-ID" dirty="0">
                <a:solidFill>
                  <a:srgbClr val="0070C0"/>
                </a:solidFill>
              </a:rPr>
              <a:t>Harga Saham </a:t>
            </a:r>
            <a:r>
              <a:rPr lang="id-ID" dirty="0">
                <a:solidFill>
                  <a:srgbClr val="00B050"/>
                </a:solidFill>
              </a:rPr>
              <a:t>(Forecasting)</a:t>
            </a:r>
            <a:r>
              <a:rPr lang="en-US" dirty="0">
                <a:solidFill>
                  <a:srgbClr val="00B050"/>
                </a:solidFill>
              </a:rPr>
              <a:t> (Uni dan Multi)</a:t>
            </a:r>
            <a:endParaRPr lang="id-ID" dirty="0">
              <a:solidFill>
                <a:srgbClr val="00B05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Competency</a:t>
            </a:r>
            <a:r>
              <a:rPr lang="en-US" dirty="0"/>
              <a:t> Check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7859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810" y="517358"/>
            <a:ext cx="8454189" cy="63406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724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z="3200" dirty="0" err="1"/>
              <a:t>Pahami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C00000"/>
                </a:solidFill>
              </a:rPr>
              <a:t>berbagai</a:t>
            </a:r>
            <a:r>
              <a:rPr lang="en-US" sz="3200" dirty="0">
                <a:solidFill>
                  <a:srgbClr val="C00000"/>
                </a:solidFill>
              </a:rPr>
              <a:t> dataset </a:t>
            </a:r>
            <a:r>
              <a:rPr lang="en-US" sz="3200" dirty="0"/>
              <a:t>yang </a:t>
            </a:r>
            <a:r>
              <a:rPr lang="en-US" sz="3200" dirty="0" err="1"/>
              <a:t>ada</a:t>
            </a:r>
            <a:r>
              <a:rPr lang="en-US" sz="3200" dirty="0"/>
              <a:t> di</a:t>
            </a:r>
            <a:r>
              <a:rPr lang="id-ID" sz="3200" dirty="0"/>
              <a:t> folder </a:t>
            </a:r>
            <a:r>
              <a:rPr lang="id-ID" sz="3200" dirty="0" err="1"/>
              <a:t>dataset</a:t>
            </a:r>
            <a:endParaRPr lang="id-ID" sz="3200" dirty="0"/>
          </a:p>
          <a:p>
            <a:r>
              <a:rPr lang="en-US" sz="3200" dirty="0" err="1"/>
              <a:t>Gunakan</a:t>
            </a:r>
            <a:r>
              <a:rPr lang="en-US" sz="3200" dirty="0"/>
              <a:t> </a:t>
            </a:r>
            <a:r>
              <a:rPr lang="en-US" sz="3200" dirty="0" err="1"/>
              <a:t>rapidminer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mengolah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C00000"/>
                </a:solidFill>
              </a:rPr>
              <a:t>dataset</a:t>
            </a:r>
            <a:r>
              <a:rPr lang="en-US" sz="3200" dirty="0"/>
              <a:t> </a:t>
            </a:r>
            <a:r>
              <a:rPr lang="en-US" sz="3200" dirty="0" err="1"/>
              <a:t>tersebut</a:t>
            </a:r>
            <a:r>
              <a:rPr lang="en-US" sz="3200" dirty="0"/>
              <a:t> </a:t>
            </a:r>
            <a:r>
              <a:rPr lang="en-US" sz="3200" dirty="0" err="1"/>
              <a:t>sehingga</a:t>
            </a:r>
            <a:r>
              <a:rPr lang="en-US" sz="3200" dirty="0"/>
              <a:t> </a:t>
            </a:r>
            <a:r>
              <a:rPr lang="en-US" sz="3200" dirty="0" err="1"/>
              <a:t>menjadi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C00000"/>
                </a:solidFill>
              </a:rPr>
              <a:t>pengetahuan</a:t>
            </a:r>
            <a:endParaRPr lang="en-US" sz="3200" dirty="0">
              <a:solidFill>
                <a:srgbClr val="C00000"/>
              </a:solidFill>
            </a:endParaRPr>
          </a:p>
          <a:p>
            <a:r>
              <a:rPr lang="en-US" sz="3200" dirty="0" err="1"/>
              <a:t>Pilih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C00000"/>
                </a:solidFill>
              </a:rPr>
              <a:t>algoritma</a:t>
            </a:r>
            <a:r>
              <a:rPr lang="en-US" sz="3200" dirty="0">
                <a:solidFill>
                  <a:srgbClr val="C00000"/>
                </a:solidFill>
              </a:rPr>
              <a:t> yang </a:t>
            </a:r>
            <a:r>
              <a:rPr lang="en-US" sz="3200" dirty="0" err="1">
                <a:solidFill>
                  <a:srgbClr val="C00000"/>
                </a:solidFill>
              </a:rPr>
              <a:t>sesuai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jenis</a:t>
            </a:r>
            <a:r>
              <a:rPr lang="en-US" sz="3200" dirty="0"/>
              <a:t> data </a:t>
            </a:r>
            <a:r>
              <a:rPr lang="en-US" sz="3200" dirty="0" err="1"/>
              <a:t>pada</a:t>
            </a:r>
            <a:r>
              <a:rPr lang="en-US" sz="3200" dirty="0"/>
              <a:t> dataset</a:t>
            </a:r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Tugas</a:t>
            </a:r>
            <a:r>
              <a:rPr lang="en-US" dirty="0"/>
              <a:t>: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Mengolah</a:t>
            </a:r>
            <a:r>
              <a:rPr lang="en-US" dirty="0"/>
              <a:t> Dataset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0086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828800"/>
            <a:ext cx="9610005" cy="50292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800" dirty="0"/>
              <a:t>Pahami dan kuasai </a:t>
            </a:r>
            <a:r>
              <a:rPr lang="id-ID" sz="2800" dirty="0">
                <a:solidFill>
                  <a:srgbClr val="C00000"/>
                </a:solidFill>
              </a:rPr>
              <a:t>satu metode data mining</a:t>
            </a:r>
            <a:r>
              <a:rPr lang="id-ID" sz="2800" dirty="0"/>
              <a:t> dari berbagai literature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dirty="0"/>
              <a:t>1. </a:t>
            </a:r>
            <a:r>
              <a:rPr lang="en-US" sz="2400" dirty="0"/>
              <a:t>Naïve Bayes        		2. k Nearest Neighbor     </a:t>
            </a:r>
            <a:br>
              <a:rPr lang="en-US" sz="2400" dirty="0"/>
            </a:br>
            <a:r>
              <a:rPr lang="en-US" sz="2400" dirty="0"/>
              <a:t>3. k-Means			4. C4.5	           	</a:t>
            </a:r>
            <a:br>
              <a:rPr lang="en-US" sz="2400" dirty="0"/>
            </a:br>
            <a:r>
              <a:rPr lang="en-US" sz="2400" dirty="0"/>
              <a:t>5. Neural Network		6. Logistic Regression</a:t>
            </a:r>
            <a:br>
              <a:rPr lang="en-US" sz="2400" dirty="0"/>
            </a:br>
            <a:r>
              <a:rPr lang="en-US" sz="2400" dirty="0"/>
              <a:t>7. FP Growth		8. Fuzzy C-Means		</a:t>
            </a:r>
            <a:br>
              <a:rPr lang="en-US" sz="2400" dirty="0"/>
            </a:br>
            <a:r>
              <a:rPr lang="en-US" sz="2400" dirty="0"/>
              <a:t>9. Self-Organizing Map	0. Support Vector Machine</a:t>
            </a:r>
            <a:r>
              <a:rPr lang="en-US" dirty="0"/>
              <a:t>	</a:t>
            </a:r>
            <a:endParaRPr lang="id-ID" dirty="0"/>
          </a:p>
          <a:p>
            <a:pPr marL="514350" indent="-514350">
              <a:buFont typeface="+mj-lt"/>
              <a:buAutoNum type="arabicPeriod"/>
            </a:pPr>
            <a:r>
              <a:rPr lang="id-ID" sz="2800" dirty="0">
                <a:solidFill>
                  <a:srgbClr val="C00000"/>
                </a:solidFill>
              </a:rPr>
              <a:t>Rangkumkan dengan detail dalam bentuk </a:t>
            </a:r>
            <a:r>
              <a:rPr lang="id-ID" sz="2800" dirty="0" err="1">
                <a:solidFill>
                  <a:srgbClr val="C00000"/>
                </a:solidFill>
              </a:rPr>
              <a:t>slide</a:t>
            </a:r>
            <a:r>
              <a:rPr lang="id-ID" sz="2800" dirty="0"/>
              <a:t>,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id-ID" sz="2800" dirty="0"/>
              <a:t>dengan format:</a:t>
            </a: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id-ID" dirty="0"/>
              <a:t>Definisi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id-ID" dirty="0"/>
              <a:t>Tahapan Algoritma</a:t>
            </a:r>
            <a:r>
              <a:rPr lang="en-US" dirty="0"/>
              <a:t> (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formulanya</a:t>
            </a:r>
            <a:r>
              <a:rPr lang="en-US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id-ID" dirty="0"/>
              <a:t>Penerapan Tahapan Algoritma untuk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Dataset Main Golf</a:t>
            </a:r>
            <a:r>
              <a:rPr lang="id-ID" dirty="0"/>
              <a:t>, </a:t>
            </a:r>
            <a:r>
              <a:rPr lang="en-US" dirty="0"/>
              <a:t>I</a:t>
            </a:r>
            <a:r>
              <a:rPr lang="id-ID" dirty="0"/>
              <a:t>ris, Transaksi, CPU, dsb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hitung</a:t>
            </a:r>
            <a:r>
              <a:rPr lang="en-US" dirty="0"/>
              <a:t> manual (</a:t>
            </a:r>
            <a:r>
              <a:rPr lang="en-US" dirty="0" err="1"/>
              <a:t>gunakan</a:t>
            </a:r>
            <a:r>
              <a:rPr lang="en-US" dirty="0"/>
              <a:t> excel)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tidak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dengan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menggunakan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rapidminer</a:t>
            </a:r>
            <a:r>
              <a:rPr lang="en-US" dirty="0"/>
              <a:t>,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sinkron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)</a:t>
            </a:r>
            <a:endParaRPr lang="en-US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id-ID" sz="2800" dirty="0">
                <a:solidFill>
                  <a:srgbClr val="C00000"/>
                </a:solidFill>
              </a:rPr>
              <a:t>Presentasikan </a:t>
            </a:r>
            <a:r>
              <a:rPr lang="id-ID" sz="2800" dirty="0"/>
              <a:t>di depan kelas pada mata kuliah berikutnya dengan </a:t>
            </a:r>
            <a:r>
              <a:rPr lang="id-ID" sz="2800" dirty="0">
                <a:solidFill>
                  <a:srgbClr val="0070C0"/>
                </a:solidFill>
              </a:rPr>
              <a:t>bahasa manusia yang baik dan benar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Tugas</a:t>
            </a:r>
            <a:r>
              <a:rPr lang="en-US" dirty="0"/>
              <a:t>: </a:t>
            </a:r>
            <a:r>
              <a:rPr lang="en-US" dirty="0" err="1"/>
              <a:t>Menguasai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DM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1100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996" y="2261937"/>
            <a:ext cx="8074604" cy="409653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Kembangkan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00000"/>
                </a:solidFill>
              </a:rPr>
              <a:t>Java Code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algoritma</a:t>
            </a:r>
            <a:r>
              <a:rPr lang="en-US" sz="2800" dirty="0"/>
              <a:t> yang </a:t>
            </a:r>
            <a:r>
              <a:rPr lang="en-US" sz="2800" dirty="0" err="1"/>
              <a:t>dipilih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hanya</a:t>
            </a:r>
            <a:r>
              <a:rPr lang="en-US" dirty="0">
                <a:solidFill>
                  <a:srgbClr val="C00000"/>
                </a:solidFill>
              </a:rPr>
              <a:t> 1 class (file)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beri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,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method </a:t>
            </a:r>
            <a:r>
              <a:rPr lang="en-US" dirty="0" err="1"/>
              <a:t>dalam</a:t>
            </a:r>
            <a:r>
              <a:rPr lang="en-US" dirty="0"/>
              <a:t> class </a:t>
            </a:r>
            <a:r>
              <a:rPr lang="en-US" dirty="0" err="1"/>
              <a:t>tersebut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C00000"/>
                </a:solidFill>
              </a:rPr>
              <a:t>Buat</a:t>
            </a:r>
            <a:r>
              <a:rPr lang="en-US" dirty="0">
                <a:solidFill>
                  <a:srgbClr val="C00000"/>
                </a:solidFill>
              </a:rPr>
              <a:t> account </a:t>
            </a:r>
            <a:r>
              <a:rPr lang="en-US" dirty="0"/>
              <a:t>di </a:t>
            </a:r>
            <a:r>
              <a:rPr lang="en-US" dirty="0" err="1"/>
              <a:t>Trello.Com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register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sz="2400" dirty="0">
                <a:hlinkClick r:id="rId2"/>
              </a:rPr>
              <a:t>https://trello.com/b/ZOwroEYg/course-assignment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C00000"/>
                </a:solidFill>
              </a:rPr>
              <a:t>Buat</a:t>
            </a:r>
            <a:r>
              <a:rPr lang="en-US" dirty="0">
                <a:solidFill>
                  <a:srgbClr val="C00000"/>
                </a:solidFill>
              </a:rPr>
              <a:t> card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upload </a:t>
            </a:r>
            <a:r>
              <a:rPr lang="en-US" dirty="0" err="1">
                <a:solidFill>
                  <a:srgbClr val="C00000"/>
                </a:solidFill>
              </a:rPr>
              <a:t>semua</a:t>
            </a:r>
            <a:r>
              <a:rPr lang="en-US" dirty="0">
                <a:solidFill>
                  <a:srgbClr val="C00000"/>
                </a:solidFill>
              </a:rPr>
              <a:t> file </a:t>
            </a:r>
            <a:r>
              <a:rPr lang="en-US" dirty="0"/>
              <a:t>(</a:t>
            </a:r>
            <a:r>
              <a:rPr lang="en-US" dirty="0" err="1"/>
              <a:t>pptx</a:t>
            </a:r>
            <a:r>
              <a:rPr lang="en-US" dirty="0"/>
              <a:t>, </a:t>
            </a:r>
            <a:r>
              <a:rPr lang="en-US" dirty="0" err="1"/>
              <a:t>xlsx</a:t>
            </a:r>
            <a:r>
              <a:rPr lang="en-US" dirty="0"/>
              <a:t>, pdf, </a:t>
            </a:r>
            <a:r>
              <a:rPr lang="en-US" dirty="0" err="1"/>
              <a:t>etc</a:t>
            </a:r>
            <a:r>
              <a:rPr lang="en-US" dirty="0"/>
              <a:t>)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card </a:t>
            </a:r>
            <a:r>
              <a:rPr lang="en-US" dirty="0" err="1"/>
              <a:t>tersebut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Deadline</a:t>
            </a:r>
            <a:r>
              <a:rPr lang="en-US" dirty="0"/>
              <a:t>: </a:t>
            </a:r>
            <a:r>
              <a:rPr lang="en-US" dirty="0" err="1"/>
              <a:t>sehari</a:t>
            </a:r>
            <a:r>
              <a:rPr lang="en-US" dirty="0"/>
              <a:t>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pertemuan</a:t>
            </a:r>
            <a:r>
              <a:rPr lang="en-US" dirty="0"/>
              <a:t> </a:t>
            </a:r>
            <a:r>
              <a:rPr lang="en-US" dirty="0" err="1"/>
              <a:t>berikutnya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Tugas</a:t>
            </a:r>
            <a:r>
              <a:rPr lang="en-US" dirty="0"/>
              <a:t>: </a:t>
            </a:r>
            <a:r>
              <a:rPr lang="en-US" dirty="0" err="1"/>
              <a:t>Kembangkan</a:t>
            </a:r>
            <a:r>
              <a:rPr lang="en-US" dirty="0"/>
              <a:t> Code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DM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1453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032" y="924024"/>
            <a:ext cx="7911967" cy="59339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925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952" y="957714"/>
            <a:ext cx="7867048" cy="5900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588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578" y="1022684"/>
            <a:ext cx="7780421" cy="58353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706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204" y="1029902"/>
            <a:ext cx="7770796" cy="58280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243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A35F6230-3588-4924-A12F-6532AD095725}"/>
  <p:tag name="GENSWF_ADVANCE_TIME" val="5"/>
  <p:tag name="TIMING" val="|5"/>
  <p:tag name="ISPRING_CUSTOM_TIMING_US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F9A68B3D-573D-4525-A8D1-28193CB6E85F}"/>
  <p:tag name="GENSWF_ADVANCE_TIME" val="5"/>
  <p:tag name="TIMING" val="|5"/>
  <p:tag name="ISPRING_CUSTOM_TIMING_USED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1E7868DA-247C-4E9D-B7FA-07FD15C2B1BA}"/>
  <p:tag name="GENSWF_ADVANCE_TIME" val="5"/>
  <p:tag name="TIMING" val="|5"/>
  <p:tag name="ISPRING_CUSTOM_TIMING_USED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1E7868DA-247C-4E9D-B7FA-07FD15C2B1BA}"/>
  <p:tag name="GENSWF_ADVANCE_TIME" val="5"/>
  <p:tag name="TIMING" val="|5"/>
  <p:tag name="ISPRING_CUSTOM_TIMING_USED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1E7868DA-247C-4E9D-B7FA-07FD15C2B1BA}"/>
  <p:tag name="GENSWF_ADVANCE_TIME" val="5"/>
  <p:tag name="TIMING" val="|5"/>
  <p:tag name="ISPRING_CUSTOM_TIMING_USED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71ACF15-FF3F-467E-8EF3-5767943C3F39}"/>
  <p:tag name="GENSWF_ADVANCE_TIME" val="5"/>
  <p:tag name="TIMING" val="|5"/>
  <p:tag name="ISPRING_CUSTOM_TIMING_USED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F2C0A93-5B49-4750-ADC7-9E7438AD57AF}"/>
  <p:tag name="GENSWF_ADVANCE_TIME" val="5"/>
  <p:tag name="TIMING" val="|5"/>
  <p:tag name="ISPRING_CUSTOM_TIMING_USED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F2C0A93-5B49-4750-ADC7-9E7438AD57AF}"/>
  <p:tag name="GENSWF_ADVANCE_TIME" val="5"/>
  <p:tag name="TIMING" val="|5"/>
  <p:tag name="ISPRING_CUSTOM_TIMING_USED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F2C0A93-5B49-4750-ADC7-9E7438AD57AF}"/>
  <p:tag name="GENSWF_ADVANCE_TIME" val="5"/>
  <p:tag name="TIMING" val="|5"/>
  <p:tag name="ISPRING_CUSTOM_TIMING_USED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F2C0A93-5B49-4750-ADC7-9E7438AD57AF}"/>
  <p:tag name="GENSWF_ADVANCE_TIME" val="5"/>
  <p:tag name="TIMING" val="|5"/>
  <p:tag name="ISPRING_CUSTOM_TIMING_USED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F2C0A93-5B49-4750-ADC7-9E7438AD57AF}"/>
  <p:tag name="GENSWF_ADVANCE_TIME" val="5"/>
  <p:tag name="TIMING" val="|5"/>
  <p:tag name="ISPRING_CUSTOM_TIMING_US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D9E09E75-8351-4EAF-A55B-2C395D96267E}"/>
  <p:tag name="GENSWF_ADVANCE_TIME" val="5"/>
  <p:tag name="TIMING" val="|5"/>
  <p:tag name="ISPRING_CUSTOM_TIMING_USED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F2C0A93-5B49-4750-ADC7-9E7438AD57AF}"/>
  <p:tag name="GENSWF_ADVANCE_TIME" val="5"/>
  <p:tag name="TIMING" val="|5"/>
  <p:tag name="ISPRING_CUSTOM_TIMING_USED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BDE39108-25AD-4454-A0E8-31098F81F628}"/>
  <p:tag name="GENSWF_ADVANCE_TIME" val="5"/>
  <p:tag name="TIMING" val="|5"/>
  <p:tag name="ISPRING_CUSTOM_TIMING_USED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305334EE-31C2-4587-9D79-21A358B3B7C5}"/>
  <p:tag name="GENSWF_ADVANCE_TIME" val="5"/>
  <p:tag name="TIMING" val="|5"/>
  <p:tag name="ISPRING_CUSTOM_TIMING_USED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2C61877D-90CA-4231-9F97-F65381D98A5B}"/>
  <p:tag name="GENSWF_ADVANCE_TIME" val="5"/>
  <p:tag name="TIMING" val="|5"/>
  <p:tag name="ISPRING_CUSTOM_TIMING_USED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DC2A36B8-81E9-4418-9DCB-3D1F5EDA54E5}"/>
  <p:tag name="GENSWF_ADVANCE_TIME" val="5"/>
  <p:tag name="TIMING" val="|5"/>
  <p:tag name="ISPRING_CUSTOM_TIMING_USED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4E12F938-5B5F-4606-B6FD-3022D428B9FD}"/>
  <p:tag name="GENSWF_ADVANCE_TIME" val="5"/>
  <p:tag name="TIMING" val="|5"/>
  <p:tag name="ISPRING_CUSTOM_TIMING_USED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8D5351ED-DEDF-485F-BB12-E14ECC725F22}"/>
  <p:tag name="GENSWF_ADVANCE_TIME" val="5"/>
  <p:tag name="TIMING" val="|5"/>
  <p:tag name="ISPRING_CUSTOM_TIMING_USED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4EB7E921-A841-4E8C-9A2E-A2EC263D6AF7}"/>
  <p:tag name="GENSWF_ADVANCE_TIME" val="5"/>
  <p:tag name="TIMING" val="|5"/>
  <p:tag name="ISPRING_CUSTOM_TIMING_US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6945</TotalTime>
  <Words>1645</Words>
  <Application>Microsoft Office PowerPoint</Application>
  <PresentationFormat>Widescreen</PresentationFormat>
  <Paragraphs>480</Paragraphs>
  <Slides>52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游ゴシック</vt:lpstr>
      <vt:lpstr>Calibri</vt:lpstr>
      <vt:lpstr>Tw Cen MT</vt:lpstr>
      <vt:lpstr>Tw Cen MT Condensed</vt:lpstr>
      <vt:lpstr>Wingdings 3</vt:lpstr>
      <vt:lpstr>Integral</vt:lpstr>
      <vt:lpstr>Penerapan METODE AI dengan RAPIDMINER</vt:lpstr>
      <vt:lpstr>Proses Data Mining</vt:lpstr>
      <vt:lpstr>Latihan: Rekomendasi Main Golf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Latihan: Penentuan Jenis Bunga Iris</vt:lpstr>
      <vt:lpstr>Latihan: Klastering Jenis Bunga Iris</vt:lpstr>
      <vt:lpstr>Latihan: Penentuan Mine/Rock</vt:lpstr>
      <vt:lpstr>Latihan: Rekomendasi Contact Lenses</vt:lpstr>
      <vt:lpstr>Read Excel Operator</vt:lpstr>
      <vt:lpstr>Import Data Function</vt:lpstr>
      <vt:lpstr>Latihan: Estimasi Performance CPU</vt:lpstr>
      <vt:lpstr>Estimasi Performace cpu-testing.xls</vt:lpstr>
      <vt:lpstr>Latihan: Prediksi Elektabilitas Caleg</vt:lpstr>
      <vt:lpstr>Proses Prediksi Elektabilitas Caleg</vt:lpstr>
      <vt:lpstr>Latihan: Estimasi Konsumsi Minyak</vt:lpstr>
      <vt:lpstr>Proses Estimasi Konsumsi Minyak </vt:lpstr>
      <vt:lpstr>Latihan: Matrix Correlation Konsumsi Minyak</vt:lpstr>
      <vt:lpstr>PowerPoint Presentation</vt:lpstr>
      <vt:lpstr>Tingkat Korelasi 4 Atribut terhadap Konsumsi Minyak</vt:lpstr>
      <vt:lpstr>Latihan: Aturan Asosiasi Data Transaksi</vt:lpstr>
      <vt:lpstr>PowerPoint Presentation</vt:lpstr>
      <vt:lpstr>Latihan: Klasifikasi Data Kelulusan Mahasiswa</vt:lpstr>
      <vt:lpstr>PowerPoint Presentation</vt:lpstr>
      <vt:lpstr>Latihan: Forecasting  Harga Saham</vt:lpstr>
      <vt:lpstr>PowerPoint Presentation</vt:lpstr>
      <vt:lpstr>PowerPoint Presentation</vt:lpstr>
      <vt:lpstr>Latihan: Forecasting Harga Saham (Univariat)</vt:lpstr>
      <vt:lpstr>Parameter dari Windowing</vt:lpstr>
      <vt:lpstr>Latihan</vt:lpstr>
      <vt:lpstr>Forecasting Harga Saham (Data Lampau)</vt:lpstr>
      <vt:lpstr>Forecasting Harga Saham (Data Masa Depan)</vt:lpstr>
      <vt:lpstr>PowerPoint Presentation</vt:lpstr>
      <vt:lpstr>Latihan: Penentuan Kelayakan Kredit</vt:lpstr>
      <vt:lpstr>Latihan: Deteksi Kanker Payudara</vt:lpstr>
      <vt:lpstr>Latihan: Deteksi Serangan Jaringan</vt:lpstr>
      <vt:lpstr>Latihan: Klasifikasi Resiko Kredit</vt:lpstr>
      <vt:lpstr>Latihan: Klasifikasi Music Genre</vt:lpstr>
      <vt:lpstr>Data Profile dan Kinerja Marketing</vt:lpstr>
      <vt:lpstr>Data Profile dan Kinerja Marketing</vt:lpstr>
      <vt:lpstr>Data Profil dan Kinerja Dosen</vt:lpstr>
      <vt:lpstr>Competency Check</vt:lpstr>
      <vt:lpstr>Tugas: Mencari dan Mengolah Dataset</vt:lpstr>
      <vt:lpstr>Tugas: Menguasai Satu Metode DM</vt:lpstr>
      <vt:lpstr>Tugas: Kembangkan Code dari Algoritma DM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2.2 Penerapan Proses Data Mining dengan RAPIDMINER</dc:title>
  <dc:creator>Achmad Solichin</dc:creator>
  <cp:lastModifiedBy>Achmad Solichin</cp:lastModifiedBy>
  <cp:revision>8</cp:revision>
  <dcterms:created xsi:type="dcterms:W3CDTF">2020-10-05T06:59:45Z</dcterms:created>
  <dcterms:modified xsi:type="dcterms:W3CDTF">2020-11-10T23:13:19Z</dcterms:modified>
</cp:coreProperties>
</file>